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Trebuchet MS" charset="1" panose="020B0603020202020204"/>
      <p:regular r:id="rId14"/>
    </p:embeddedFont>
    <p:embeddedFont>
      <p:font typeface="Trebuchet MS Bold" charset="1" panose="020B0703020202020204"/>
      <p:regular r:id="rId15"/>
    </p:embeddedFont>
    <p:embeddedFont>
      <p:font typeface="Trebuchet MS Italics" charset="1" panose="020B0603020202090204"/>
      <p:regular r:id="rId16"/>
    </p:embeddedFont>
    <p:embeddedFont>
      <p:font typeface="Trebuchet MS Bold Italics" charset="1" panose="020B0703020202090204"/>
      <p:regular r:id="rId17"/>
    </p:embeddedFont>
    <p:embeddedFont>
      <p:font typeface="Now" charset="1" panose="00000500000000000000"/>
      <p:regular r:id="rId18"/>
    </p:embeddedFont>
    <p:embeddedFont>
      <p:font typeface="Now Bold" charset="1" panose="00000800000000000000"/>
      <p:regular r:id="rId19"/>
    </p:embeddedFont>
    <p:embeddedFont>
      <p:font typeface="Now Thin" charset="1" panose="00000300000000000000"/>
      <p:regular r:id="rId20"/>
    </p:embeddedFont>
    <p:embeddedFont>
      <p:font typeface="Now Light" charset="1" panose="00000400000000000000"/>
      <p:regular r:id="rId21"/>
    </p:embeddedFont>
    <p:embeddedFont>
      <p:font typeface="Now Medium" charset="1" panose="00000600000000000000"/>
      <p:regular r:id="rId22"/>
    </p:embeddedFont>
    <p:embeddedFont>
      <p:font typeface="Now Heavy" charset="1" panose="00000A00000000000000"/>
      <p:regular r:id="rId23"/>
    </p:embeddedFont>
    <p:embeddedFont>
      <p:font typeface="Inter" charset="1" panose="020B0502030000000004"/>
      <p:regular r:id="rId24"/>
    </p:embeddedFont>
    <p:embeddedFont>
      <p:font typeface="Inter Bold" charset="1" panose="020B0802030000000004"/>
      <p:regular r:id="rId25"/>
    </p:embeddedFont>
    <p:embeddedFont>
      <p:font typeface="Inter Italics" charset="1" panose="020B0502030000000004"/>
      <p:regular r:id="rId26"/>
    </p:embeddedFont>
    <p:embeddedFont>
      <p:font typeface="Inter Bold Italics" charset="1" panose="020B0802030000000004"/>
      <p:regular r:id="rId27"/>
    </p:embeddedFont>
    <p:embeddedFont>
      <p:font typeface="Inter Thin" charset="1" panose="020B0A02050000000004"/>
      <p:regular r:id="rId28"/>
    </p:embeddedFont>
    <p:embeddedFont>
      <p:font typeface="Inter Thin Italics" charset="1" panose="020B0A02050000000004"/>
      <p:regular r:id="rId29"/>
    </p:embeddedFont>
    <p:embeddedFont>
      <p:font typeface="Inter Extra-Light" charset="1" panose="02000503000000020004"/>
      <p:regular r:id="rId30"/>
    </p:embeddedFont>
    <p:embeddedFont>
      <p:font typeface="Inter Light" charset="1" panose="02000503000000020004"/>
      <p:regular r:id="rId31"/>
    </p:embeddedFont>
    <p:embeddedFont>
      <p:font typeface="Inter Medium" charset="1" panose="02000503000000020004"/>
      <p:regular r:id="rId32"/>
    </p:embeddedFont>
    <p:embeddedFont>
      <p:font typeface="Inter Semi-Bold" charset="1" panose="02000503000000020004"/>
      <p:regular r:id="rId33"/>
    </p:embeddedFont>
    <p:embeddedFont>
      <p:font typeface="Inter Ultra-Bold" charset="1" panose="02000503000000020004"/>
      <p:regular r:id="rId34"/>
    </p:embeddedFont>
    <p:embeddedFont>
      <p:font typeface="Inter Heavy" charset="1" panose="02000503000000020004"/>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svg>
</file>

<file path=ppt/media/image13.png>
</file>

<file path=ppt/media/image14.svg>
</file>

<file path=ppt/media/image2.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6F3EF"/>
        </a:solidFill>
      </p:bgPr>
    </p:bg>
    <p:spTree>
      <p:nvGrpSpPr>
        <p:cNvPr id="1" name=""/>
        <p:cNvGrpSpPr/>
        <p:nvPr/>
      </p:nvGrpSpPr>
      <p:grpSpPr>
        <a:xfrm>
          <a:off x="0" y="0"/>
          <a:ext cx="0" cy="0"/>
          <a:chOff x="0" y="0"/>
          <a:chExt cx="0" cy="0"/>
        </a:xfrm>
      </p:grpSpPr>
      <p:grpSp>
        <p:nvGrpSpPr>
          <p:cNvPr name="Group 2" id="2"/>
          <p:cNvGrpSpPr/>
          <p:nvPr/>
        </p:nvGrpSpPr>
        <p:grpSpPr>
          <a:xfrm rot="0">
            <a:off x="11550346" y="0"/>
            <a:ext cx="6737654" cy="10287000"/>
            <a:chOff x="0" y="0"/>
            <a:chExt cx="8983539" cy="13716000"/>
          </a:xfrm>
        </p:grpSpPr>
        <p:pic>
          <p:nvPicPr>
            <p:cNvPr name="Picture 3" id="3"/>
            <p:cNvPicPr>
              <a:picLocks noChangeAspect="true"/>
            </p:cNvPicPr>
            <p:nvPr/>
          </p:nvPicPr>
          <p:blipFill>
            <a:blip r:embed="rId2"/>
            <a:srcRect l="40718" t="24178" r="26174" b="0"/>
            <a:stretch>
              <a:fillRect/>
            </a:stretch>
          </p:blipFill>
          <p:spPr>
            <a:xfrm flipH="false" flipV="false">
              <a:off x="0" y="0"/>
              <a:ext cx="8983539" cy="13716000"/>
            </a:xfrm>
            <a:prstGeom prst="rect">
              <a:avLst/>
            </a:prstGeom>
          </p:spPr>
        </p:pic>
      </p:grpSp>
      <p:sp>
        <p:nvSpPr>
          <p:cNvPr name="Freeform 4" id="4"/>
          <p:cNvSpPr/>
          <p:nvPr/>
        </p:nvSpPr>
        <p:spPr>
          <a:xfrm flipH="false" flipV="false" rot="0">
            <a:off x="-163717" y="-1829165"/>
            <a:ext cx="5750608" cy="4292259"/>
          </a:xfrm>
          <a:custGeom>
            <a:avLst/>
            <a:gdLst/>
            <a:ahLst/>
            <a:cxnLst/>
            <a:rect r="r" b="b" t="t" l="l"/>
            <a:pathLst>
              <a:path h="4292259" w="5750608">
                <a:moveTo>
                  <a:pt x="0" y="0"/>
                </a:moveTo>
                <a:lnTo>
                  <a:pt x="5750607" y="0"/>
                </a:lnTo>
                <a:lnTo>
                  <a:pt x="5750607" y="4292259"/>
                </a:lnTo>
                <a:lnTo>
                  <a:pt x="0" y="4292259"/>
                </a:lnTo>
                <a:lnTo>
                  <a:pt x="0" y="0"/>
                </a:lnTo>
                <a:close/>
              </a:path>
            </a:pathLst>
          </a:custGeom>
          <a:blipFill>
            <a:blip r:embed="rId3"/>
            <a:stretch>
              <a:fillRect l="0" t="0" r="0" b="-33976"/>
            </a:stretch>
          </a:blipFill>
        </p:spPr>
      </p:sp>
      <p:sp>
        <p:nvSpPr>
          <p:cNvPr name="TextBox 5" id="5"/>
          <p:cNvSpPr txBox="true"/>
          <p:nvPr/>
        </p:nvSpPr>
        <p:spPr>
          <a:xfrm rot="0">
            <a:off x="1957759" y="3969068"/>
            <a:ext cx="8785918" cy="2396490"/>
          </a:xfrm>
          <a:prstGeom prst="rect">
            <a:avLst/>
          </a:prstGeom>
        </p:spPr>
        <p:txBody>
          <a:bodyPr anchor="t" rtlCol="false" tIns="0" lIns="0" bIns="0" rIns="0">
            <a:spAutoFit/>
          </a:bodyPr>
          <a:lstStyle/>
          <a:p>
            <a:pPr algn="ctr">
              <a:lnSpc>
                <a:spcPts val="6269"/>
              </a:lnSpc>
            </a:pPr>
            <a:r>
              <a:rPr lang="en-US" sz="5699" spc="108">
                <a:solidFill>
                  <a:srgbClr val="183B23"/>
                </a:solidFill>
                <a:latin typeface="Trebuchet MS Bold"/>
              </a:rPr>
              <a:t>OUTIL DE SUPERVISION D’ACTIVITÉS DE TRAVAIL (OCAT)</a:t>
            </a:r>
          </a:p>
        </p:txBody>
      </p:sp>
      <p:sp>
        <p:nvSpPr>
          <p:cNvPr name="TextBox 6" id="6"/>
          <p:cNvSpPr txBox="true"/>
          <p:nvPr/>
        </p:nvSpPr>
        <p:spPr>
          <a:xfrm rot="0">
            <a:off x="201803" y="7712334"/>
            <a:ext cx="5385087" cy="2466975"/>
          </a:xfrm>
          <a:prstGeom prst="rect">
            <a:avLst/>
          </a:prstGeom>
        </p:spPr>
        <p:txBody>
          <a:bodyPr anchor="t" rtlCol="false" tIns="0" lIns="0" bIns="0" rIns="0">
            <a:spAutoFit/>
          </a:bodyPr>
          <a:lstStyle/>
          <a:p>
            <a:pPr>
              <a:lnSpc>
                <a:spcPts val="3299"/>
              </a:lnSpc>
            </a:pPr>
            <a:r>
              <a:rPr lang="en-US" sz="2999">
                <a:solidFill>
                  <a:srgbClr val="183B23"/>
                </a:solidFill>
                <a:latin typeface="Trebuchet MS"/>
              </a:rPr>
              <a:t>Groupe 1 :</a:t>
            </a:r>
          </a:p>
          <a:p>
            <a:pPr>
              <a:lnSpc>
                <a:spcPts val="3299"/>
              </a:lnSpc>
            </a:pPr>
            <a:r>
              <a:rPr lang="en-US" sz="2999">
                <a:solidFill>
                  <a:srgbClr val="183B23"/>
                </a:solidFill>
                <a:latin typeface="Trebuchet MS"/>
              </a:rPr>
              <a:t>ZARA Malloum</a:t>
            </a:r>
          </a:p>
          <a:p>
            <a:pPr>
              <a:lnSpc>
                <a:spcPts val="3299"/>
              </a:lnSpc>
            </a:pPr>
            <a:r>
              <a:rPr lang="en-US" sz="2999">
                <a:solidFill>
                  <a:srgbClr val="183B23"/>
                </a:solidFill>
                <a:latin typeface="Trebuchet MS"/>
              </a:rPr>
              <a:t>BAMAGALENA Lucien Paul</a:t>
            </a:r>
          </a:p>
          <a:p>
            <a:pPr>
              <a:lnSpc>
                <a:spcPts val="3299"/>
              </a:lnSpc>
            </a:pPr>
            <a:r>
              <a:rPr lang="en-US" sz="2999">
                <a:solidFill>
                  <a:srgbClr val="183B23"/>
                </a:solidFill>
                <a:latin typeface="Trebuchet MS"/>
              </a:rPr>
              <a:t>FEUVOU KANA Sorelle</a:t>
            </a:r>
          </a:p>
          <a:p>
            <a:pPr>
              <a:lnSpc>
                <a:spcPts val="3299"/>
              </a:lnSpc>
            </a:pPr>
            <a:r>
              <a:rPr lang="en-US" sz="2999">
                <a:solidFill>
                  <a:srgbClr val="183B23"/>
                </a:solidFill>
                <a:latin typeface="Trebuchet MS"/>
              </a:rPr>
              <a:t>MBIADA TOUKAM Kevy Leonel</a:t>
            </a:r>
          </a:p>
          <a:p>
            <a:pPr>
              <a:lnSpc>
                <a:spcPts val="3299"/>
              </a:lnSpc>
            </a:pPr>
            <a:r>
              <a:rPr lang="en-US" sz="2999">
                <a:solidFill>
                  <a:srgbClr val="183B23"/>
                </a:solidFill>
                <a:latin typeface="Trebuchet MS"/>
              </a:rPr>
              <a:t>PARMENTIER Lisa</a:t>
            </a:r>
          </a:p>
        </p:txBody>
      </p:sp>
      <p:sp>
        <p:nvSpPr>
          <p:cNvPr name="TextBox 7" id="7"/>
          <p:cNvSpPr txBox="true"/>
          <p:nvPr/>
        </p:nvSpPr>
        <p:spPr>
          <a:xfrm rot="0">
            <a:off x="5483273" y="7712334"/>
            <a:ext cx="6295673" cy="419100"/>
          </a:xfrm>
          <a:prstGeom prst="rect">
            <a:avLst/>
          </a:prstGeom>
        </p:spPr>
        <p:txBody>
          <a:bodyPr anchor="t" rtlCol="false" tIns="0" lIns="0" bIns="0" rIns="0">
            <a:spAutoFit/>
          </a:bodyPr>
          <a:lstStyle/>
          <a:p>
            <a:pPr>
              <a:lnSpc>
                <a:spcPts val="3299"/>
              </a:lnSpc>
            </a:pPr>
            <a:r>
              <a:rPr lang="en-US" sz="2999">
                <a:solidFill>
                  <a:srgbClr val="183B23"/>
                </a:solidFill>
                <a:latin typeface="Trebuchet MS"/>
              </a:rPr>
              <a:t>Intervenante : AIT-AMARA Chahina</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6F3EF"/>
        </a:solidFill>
      </p:bgPr>
    </p:bg>
    <p:spTree>
      <p:nvGrpSpPr>
        <p:cNvPr id="1" name=""/>
        <p:cNvGrpSpPr/>
        <p:nvPr/>
      </p:nvGrpSpPr>
      <p:grpSpPr>
        <a:xfrm>
          <a:off x="0" y="0"/>
          <a:ext cx="0" cy="0"/>
          <a:chOff x="0" y="0"/>
          <a:chExt cx="0" cy="0"/>
        </a:xfrm>
      </p:grpSpPr>
      <p:sp>
        <p:nvSpPr>
          <p:cNvPr name="TextBox 2" id="2"/>
          <p:cNvSpPr txBox="true"/>
          <p:nvPr/>
        </p:nvSpPr>
        <p:spPr>
          <a:xfrm rot="0">
            <a:off x="6517678" y="3905250"/>
            <a:ext cx="12282906" cy="1752600"/>
          </a:xfrm>
          <a:prstGeom prst="rect">
            <a:avLst/>
          </a:prstGeom>
        </p:spPr>
        <p:txBody>
          <a:bodyPr anchor="t" rtlCol="false" tIns="0" lIns="0" bIns="0" rIns="0">
            <a:spAutoFit/>
          </a:bodyPr>
          <a:lstStyle/>
          <a:p>
            <a:pPr algn="l" marL="0" indent="0" lvl="0">
              <a:lnSpc>
                <a:spcPts val="13798"/>
              </a:lnSpc>
              <a:spcBef>
                <a:spcPct val="0"/>
              </a:spcBef>
            </a:pPr>
            <a:r>
              <a:rPr lang="en-US" sz="11499" spc="218">
                <a:solidFill>
                  <a:srgbClr val="183B23"/>
                </a:solidFill>
                <a:latin typeface="Trebuchet MS Bold"/>
              </a:rPr>
              <a:t>Merci...</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6F3EF"/>
        </a:solidFill>
      </p:bgPr>
    </p:bg>
    <p:spTree>
      <p:nvGrpSpPr>
        <p:cNvPr id="1" name=""/>
        <p:cNvGrpSpPr/>
        <p:nvPr/>
      </p:nvGrpSpPr>
      <p:grpSpPr>
        <a:xfrm>
          <a:off x="0" y="0"/>
          <a:ext cx="0" cy="0"/>
          <a:chOff x="0" y="0"/>
          <a:chExt cx="0" cy="0"/>
        </a:xfrm>
      </p:grpSpPr>
      <p:sp>
        <p:nvSpPr>
          <p:cNvPr name="TextBox 2" id="2"/>
          <p:cNvSpPr txBox="true"/>
          <p:nvPr/>
        </p:nvSpPr>
        <p:spPr>
          <a:xfrm rot="0">
            <a:off x="9204270" y="1970908"/>
            <a:ext cx="7322748" cy="917576"/>
          </a:xfrm>
          <a:prstGeom prst="rect">
            <a:avLst/>
          </a:prstGeom>
        </p:spPr>
        <p:txBody>
          <a:bodyPr anchor="t" rtlCol="false" tIns="0" lIns="0" bIns="0" rIns="0">
            <a:spAutoFit/>
          </a:bodyPr>
          <a:lstStyle/>
          <a:p>
            <a:pPr algn="l">
              <a:lnSpc>
                <a:spcPts val="7999"/>
              </a:lnSpc>
            </a:pPr>
            <a:r>
              <a:rPr lang="en-US" sz="3999" spc="75">
                <a:solidFill>
                  <a:srgbClr val="183B23"/>
                </a:solidFill>
                <a:latin typeface="Trebuchet MS Bold"/>
              </a:rPr>
              <a:t>Présentation Ocat</a:t>
            </a:r>
          </a:p>
        </p:txBody>
      </p:sp>
      <p:grpSp>
        <p:nvGrpSpPr>
          <p:cNvPr name="Group 3" id="3"/>
          <p:cNvGrpSpPr/>
          <p:nvPr/>
        </p:nvGrpSpPr>
        <p:grpSpPr>
          <a:xfrm rot="0">
            <a:off x="7788453" y="2191841"/>
            <a:ext cx="771999" cy="771999"/>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83B23"/>
            </a:solidFill>
          </p:spPr>
        </p:sp>
      </p:grpSp>
      <p:sp>
        <p:nvSpPr>
          <p:cNvPr name="TextBox 5" id="5"/>
          <p:cNvSpPr txBox="true"/>
          <p:nvPr/>
        </p:nvSpPr>
        <p:spPr>
          <a:xfrm rot="0">
            <a:off x="7901847" y="2162360"/>
            <a:ext cx="545211" cy="688086"/>
          </a:xfrm>
          <a:prstGeom prst="rect">
            <a:avLst/>
          </a:prstGeom>
        </p:spPr>
        <p:txBody>
          <a:bodyPr anchor="t" rtlCol="false" tIns="0" lIns="0" bIns="0" rIns="0">
            <a:spAutoFit/>
          </a:bodyPr>
          <a:lstStyle/>
          <a:p>
            <a:pPr algn="ctr">
              <a:lnSpc>
                <a:spcPts val="5652"/>
              </a:lnSpc>
            </a:pPr>
            <a:r>
              <a:rPr lang="en-US" sz="3600" spc="68">
                <a:solidFill>
                  <a:srgbClr val="F6F3EF"/>
                </a:solidFill>
                <a:latin typeface="Trebuchet MS Bold"/>
              </a:rPr>
              <a:t>1</a:t>
            </a:r>
          </a:p>
        </p:txBody>
      </p:sp>
      <p:sp>
        <p:nvSpPr>
          <p:cNvPr name="TextBox 6" id="6"/>
          <p:cNvSpPr txBox="true"/>
          <p:nvPr/>
        </p:nvSpPr>
        <p:spPr>
          <a:xfrm rot="0">
            <a:off x="9204270" y="3252976"/>
            <a:ext cx="7322748" cy="917576"/>
          </a:xfrm>
          <a:prstGeom prst="rect">
            <a:avLst/>
          </a:prstGeom>
        </p:spPr>
        <p:txBody>
          <a:bodyPr anchor="t" rtlCol="false" tIns="0" lIns="0" bIns="0" rIns="0">
            <a:spAutoFit/>
          </a:bodyPr>
          <a:lstStyle/>
          <a:p>
            <a:pPr algn="l" marL="0" indent="0" lvl="1">
              <a:lnSpc>
                <a:spcPts val="7999"/>
              </a:lnSpc>
              <a:spcBef>
                <a:spcPct val="0"/>
              </a:spcBef>
            </a:pPr>
            <a:r>
              <a:rPr lang="en-US" sz="3999" spc="75">
                <a:solidFill>
                  <a:srgbClr val="183B23"/>
                </a:solidFill>
                <a:latin typeface="Trebuchet MS Bold"/>
              </a:rPr>
              <a:t>SWOT Analyse</a:t>
            </a:r>
          </a:p>
        </p:txBody>
      </p:sp>
      <p:grpSp>
        <p:nvGrpSpPr>
          <p:cNvPr name="Group 7" id="7"/>
          <p:cNvGrpSpPr/>
          <p:nvPr/>
        </p:nvGrpSpPr>
        <p:grpSpPr>
          <a:xfrm rot="0">
            <a:off x="7788453" y="3471682"/>
            <a:ext cx="771999" cy="771999"/>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83B23"/>
            </a:solidFill>
          </p:spPr>
        </p:sp>
      </p:grpSp>
      <p:sp>
        <p:nvSpPr>
          <p:cNvPr name="TextBox 9" id="9"/>
          <p:cNvSpPr txBox="true"/>
          <p:nvPr/>
        </p:nvSpPr>
        <p:spPr>
          <a:xfrm rot="0">
            <a:off x="7901847" y="3442201"/>
            <a:ext cx="545211" cy="688086"/>
          </a:xfrm>
          <a:prstGeom prst="rect">
            <a:avLst/>
          </a:prstGeom>
        </p:spPr>
        <p:txBody>
          <a:bodyPr anchor="t" rtlCol="false" tIns="0" lIns="0" bIns="0" rIns="0">
            <a:spAutoFit/>
          </a:bodyPr>
          <a:lstStyle/>
          <a:p>
            <a:pPr algn="ctr" marL="0" indent="0" lvl="1">
              <a:lnSpc>
                <a:spcPts val="5652"/>
              </a:lnSpc>
              <a:spcBef>
                <a:spcPct val="0"/>
              </a:spcBef>
            </a:pPr>
            <a:r>
              <a:rPr lang="en-US" sz="3600" spc="68" u="none">
                <a:solidFill>
                  <a:srgbClr val="F6F3EF"/>
                </a:solidFill>
                <a:latin typeface="Trebuchet MS"/>
              </a:rPr>
              <a:t>2</a:t>
            </a:r>
          </a:p>
        </p:txBody>
      </p:sp>
      <p:sp>
        <p:nvSpPr>
          <p:cNvPr name="TextBox 10" id="10"/>
          <p:cNvSpPr txBox="true"/>
          <p:nvPr/>
        </p:nvSpPr>
        <p:spPr>
          <a:xfrm rot="0">
            <a:off x="9204270" y="5817113"/>
            <a:ext cx="7322748" cy="917575"/>
          </a:xfrm>
          <a:prstGeom prst="rect">
            <a:avLst/>
          </a:prstGeom>
        </p:spPr>
        <p:txBody>
          <a:bodyPr anchor="t" rtlCol="false" tIns="0" lIns="0" bIns="0" rIns="0">
            <a:spAutoFit/>
          </a:bodyPr>
          <a:lstStyle/>
          <a:p>
            <a:pPr algn="l" marL="0" indent="0" lvl="1">
              <a:lnSpc>
                <a:spcPts val="7999"/>
              </a:lnSpc>
              <a:spcBef>
                <a:spcPct val="0"/>
              </a:spcBef>
            </a:pPr>
            <a:r>
              <a:rPr lang="en-US" sz="3999" spc="75">
                <a:solidFill>
                  <a:srgbClr val="183B23"/>
                </a:solidFill>
                <a:latin typeface="Trebuchet MS Bold"/>
              </a:rPr>
              <a:t>CANVAS</a:t>
            </a:r>
          </a:p>
        </p:txBody>
      </p:sp>
      <p:grpSp>
        <p:nvGrpSpPr>
          <p:cNvPr name="Group 11" id="11"/>
          <p:cNvGrpSpPr/>
          <p:nvPr/>
        </p:nvGrpSpPr>
        <p:grpSpPr>
          <a:xfrm rot="0">
            <a:off x="7788453" y="6031363"/>
            <a:ext cx="771999" cy="771999"/>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83B23"/>
            </a:solidFill>
          </p:spPr>
        </p:sp>
      </p:grpSp>
      <p:sp>
        <p:nvSpPr>
          <p:cNvPr name="TextBox 13" id="13"/>
          <p:cNvSpPr txBox="true"/>
          <p:nvPr/>
        </p:nvSpPr>
        <p:spPr>
          <a:xfrm rot="0">
            <a:off x="7901847" y="6001882"/>
            <a:ext cx="545211" cy="688086"/>
          </a:xfrm>
          <a:prstGeom prst="rect">
            <a:avLst/>
          </a:prstGeom>
        </p:spPr>
        <p:txBody>
          <a:bodyPr anchor="t" rtlCol="false" tIns="0" lIns="0" bIns="0" rIns="0">
            <a:spAutoFit/>
          </a:bodyPr>
          <a:lstStyle/>
          <a:p>
            <a:pPr algn="ctr" marL="0" indent="0" lvl="1">
              <a:lnSpc>
                <a:spcPts val="5652"/>
              </a:lnSpc>
              <a:spcBef>
                <a:spcPct val="0"/>
              </a:spcBef>
            </a:pPr>
            <a:r>
              <a:rPr lang="en-US" sz="3600" spc="68" u="none">
                <a:solidFill>
                  <a:srgbClr val="F6F3EF"/>
                </a:solidFill>
                <a:latin typeface="Trebuchet MS"/>
              </a:rPr>
              <a:t>4</a:t>
            </a:r>
          </a:p>
        </p:txBody>
      </p:sp>
      <p:sp>
        <p:nvSpPr>
          <p:cNvPr name="TextBox 14" id="14"/>
          <p:cNvSpPr txBox="true"/>
          <p:nvPr/>
        </p:nvSpPr>
        <p:spPr>
          <a:xfrm rot="0">
            <a:off x="9204270" y="4535044"/>
            <a:ext cx="7322748" cy="917575"/>
          </a:xfrm>
          <a:prstGeom prst="rect">
            <a:avLst/>
          </a:prstGeom>
        </p:spPr>
        <p:txBody>
          <a:bodyPr anchor="t" rtlCol="false" tIns="0" lIns="0" bIns="0" rIns="0">
            <a:spAutoFit/>
          </a:bodyPr>
          <a:lstStyle/>
          <a:p>
            <a:pPr algn="l" marL="0" indent="0" lvl="1">
              <a:lnSpc>
                <a:spcPts val="7999"/>
              </a:lnSpc>
              <a:spcBef>
                <a:spcPct val="0"/>
              </a:spcBef>
            </a:pPr>
            <a:r>
              <a:rPr lang="en-US" sz="3999" spc="75">
                <a:solidFill>
                  <a:srgbClr val="183B23"/>
                </a:solidFill>
                <a:latin typeface="Trebuchet MS Bold"/>
              </a:rPr>
              <a:t>Pitch elevator / Personae</a:t>
            </a:r>
          </a:p>
        </p:txBody>
      </p:sp>
      <p:grpSp>
        <p:nvGrpSpPr>
          <p:cNvPr name="Group 15" id="15"/>
          <p:cNvGrpSpPr/>
          <p:nvPr/>
        </p:nvGrpSpPr>
        <p:grpSpPr>
          <a:xfrm rot="0">
            <a:off x="7788453" y="4751522"/>
            <a:ext cx="771999" cy="771999"/>
            <a:chOff x="0" y="0"/>
            <a:chExt cx="6350000" cy="6350000"/>
          </a:xfrm>
        </p:grpSpPr>
        <p:sp>
          <p:nvSpPr>
            <p:cNvPr name="Freeform 16" id="1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83B23"/>
            </a:solidFill>
          </p:spPr>
        </p:sp>
      </p:grpSp>
      <p:sp>
        <p:nvSpPr>
          <p:cNvPr name="TextBox 17" id="17"/>
          <p:cNvSpPr txBox="true"/>
          <p:nvPr/>
        </p:nvSpPr>
        <p:spPr>
          <a:xfrm rot="0">
            <a:off x="7901847" y="4722041"/>
            <a:ext cx="545211" cy="688086"/>
          </a:xfrm>
          <a:prstGeom prst="rect">
            <a:avLst/>
          </a:prstGeom>
        </p:spPr>
        <p:txBody>
          <a:bodyPr anchor="t" rtlCol="false" tIns="0" lIns="0" bIns="0" rIns="0">
            <a:spAutoFit/>
          </a:bodyPr>
          <a:lstStyle/>
          <a:p>
            <a:pPr algn="ctr" marL="0" indent="0" lvl="1">
              <a:lnSpc>
                <a:spcPts val="5652"/>
              </a:lnSpc>
              <a:spcBef>
                <a:spcPct val="0"/>
              </a:spcBef>
            </a:pPr>
            <a:r>
              <a:rPr lang="en-US" sz="3600" spc="68" u="none">
                <a:solidFill>
                  <a:srgbClr val="F6F3EF"/>
                </a:solidFill>
                <a:latin typeface="Trebuchet MS"/>
              </a:rPr>
              <a:t>3</a:t>
            </a:r>
          </a:p>
        </p:txBody>
      </p:sp>
      <p:sp>
        <p:nvSpPr>
          <p:cNvPr name="TextBox 18" id="18"/>
          <p:cNvSpPr txBox="true"/>
          <p:nvPr/>
        </p:nvSpPr>
        <p:spPr>
          <a:xfrm rot="0">
            <a:off x="9204270" y="7099181"/>
            <a:ext cx="7322748" cy="917575"/>
          </a:xfrm>
          <a:prstGeom prst="rect">
            <a:avLst/>
          </a:prstGeom>
        </p:spPr>
        <p:txBody>
          <a:bodyPr anchor="t" rtlCol="false" tIns="0" lIns="0" bIns="0" rIns="0">
            <a:spAutoFit/>
          </a:bodyPr>
          <a:lstStyle/>
          <a:p>
            <a:pPr algn="l" marL="0" indent="0" lvl="1">
              <a:lnSpc>
                <a:spcPts val="7999"/>
              </a:lnSpc>
              <a:spcBef>
                <a:spcPct val="0"/>
              </a:spcBef>
            </a:pPr>
            <a:r>
              <a:rPr lang="en-US" sz="3999" spc="75">
                <a:solidFill>
                  <a:srgbClr val="183B23"/>
                </a:solidFill>
                <a:latin typeface="Trebuchet MS Bold"/>
              </a:rPr>
              <a:t>Journey Map</a:t>
            </a:r>
          </a:p>
        </p:txBody>
      </p:sp>
      <p:grpSp>
        <p:nvGrpSpPr>
          <p:cNvPr name="Group 19" id="19"/>
          <p:cNvGrpSpPr/>
          <p:nvPr/>
        </p:nvGrpSpPr>
        <p:grpSpPr>
          <a:xfrm rot="0">
            <a:off x="7788453" y="7311203"/>
            <a:ext cx="771999" cy="771999"/>
            <a:chOff x="0" y="0"/>
            <a:chExt cx="6350000" cy="6350000"/>
          </a:xfrm>
        </p:grpSpPr>
        <p:sp>
          <p:nvSpPr>
            <p:cNvPr name="Freeform 20" id="2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83B23"/>
            </a:solidFill>
          </p:spPr>
        </p:sp>
      </p:grpSp>
      <p:sp>
        <p:nvSpPr>
          <p:cNvPr name="TextBox 21" id="21"/>
          <p:cNvSpPr txBox="true"/>
          <p:nvPr/>
        </p:nvSpPr>
        <p:spPr>
          <a:xfrm rot="0">
            <a:off x="7901847" y="7281722"/>
            <a:ext cx="545211" cy="688086"/>
          </a:xfrm>
          <a:prstGeom prst="rect">
            <a:avLst/>
          </a:prstGeom>
        </p:spPr>
        <p:txBody>
          <a:bodyPr anchor="t" rtlCol="false" tIns="0" lIns="0" bIns="0" rIns="0">
            <a:spAutoFit/>
          </a:bodyPr>
          <a:lstStyle/>
          <a:p>
            <a:pPr algn="ctr" marL="0" indent="0" lvl="1">
              <a:lnSpc>
                <a:spcPts val="5652"/>
              </a:lnSpc>
              <a:spcBef>
                <a:spcPct val="0"/>
              </a:spcBef>
            </a:pPr>
            <a:r>
              <a:rPr lang="en-US" sz="3600" spc="68" u="none">
                <a:solidFill>
                  <a:srgbClr val="F6F3EF"/>
                </a:solidFill>
                <a:latin typeface="Trebuchet MS"/>
              </a:rPr>
              <a:t>5</a:t>
            </a:r>
          </a:p>
        </p:txBody>
      </p:sp>
      <p:sp>
        <p:nvSpPr>
          <p:cNvPr name="TextBox 22" id="22"/>
          <p:cNvSpPr txBox="true"/>
          <p:nvPr/>
        </p:nvSpPr>
        <p:spPr>
          <a:xfrm rot="0">
            <a:off x="2103753" y="2166228"/>
            <a:ext cx="4257587" cy="1228725"/>
          </a:xfrm>
          <a:prstGeom prst="rect">
            <a:avLst/>
          </a:prstGeom>
        </p:spPr>
        <p:txBody>
          <a:bodyPr anchor="t" rtlCol="false" tIns="0" lIns="0" bIns="0" rIns="0">
            <a:spAutoFit/>
          </a:bodyPr>
          <a:lstStyle/>
          <a:p>
            <a:pPr algn="l" marL="0" indent="0" lvl="0">
              <a:lnSpc>
                <a:spcPts val="9600"/>
              </a:lnSpc>
              <a:spcBef>
                <a:spcPct val="0"/>
              </a:spcBef>
            </a:pPr>
            <a:r>
              <a:rPr lang="en-US" sz="8000" spc="152">
                <a:solidFill>
                  <a:srgbClr val="183B23"/>
                </a:solidFill>
                <a:latin typeface="Trebuchet MS Bold"/>
              </a:rPr>
              <a:t>Agenda</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6F3EF"/>
        </a:solidFill>
      </p:bgPr>
    </p:bg>
    <p:spTree>
      <p:nvGrpSpPr>
        <p:cNvPr id="1" name=""/>
        <p:cNvGrpSpPr/>
        <p:nvPr/>
      </p:nvGrpSpPr>
      <p:grpSpPr>
        <a:xfrm>
          <a:off x="0" y="0"/>
          <a:ext cx="0" cy="0"/>
          <a:chOff x="0" y="0"/>
          <a:chExt cx="0" cy="0"/>
        </a:xfrm>
      </p:grpSpPr>
      <p:sp>
        <p:nvSpPr>
          <p:cNvPr name="TextBox 2" id="2"/>
          <p:cNvSpPr txBox="true"/>
          <p:nvPr/>
        </p:nvSpPr>
        <p:spPr>
          <a:xfrm rot="0">
            <a:off x="357143" y="3402012"/>
            <a:ext cx="17573714" cy="3511550"/>
          </a:xfrm>
          <a:prstGeom prst="rect">
            <a:avLst/>
          </a:prstGeom>
        </p:spPr>
        <p:txBody>
          <a:bodyPr anchor="t" rtlCol="false" tIns="0" lIns="0" bIns="0" rIns="0">
            <a:spAutoFit/>
          </a:bodyPr>
          <a:lstStyle/>
          <a:p>
            <a:pPr>
              <a:lnSpc>
                <a:spcPts val="5500"/>
              </a:lnSpc>
            </a:pPr>
            <a:r>
              <a:rPr lang="en-US" sz="5000" spc="95">
                <a:solidFill>
                  <a:srgbClr val="183B23"/>
                </a:solidFill>
                <a:latin typeface="Trebuchet MS"/>
              </a:rPr>
              <a:t>Logiciel installé sur tout ordinateur de l’entreprise pour un suivi d’activité responsable. </a:t>
            </a:r>
          </a:p>
          <a:p>
            <a:pPr>
              <a:lnSpc>
                <a:spcPts val="5500"/>
              </a:lnSpc>
            </a:pPr>
            <a:r>
              <a:rPr lang="en-US" sz="5000" spc="95">
                <a:solidFill>
                  <a:srgbClr val="183B23"/>
                </a:solidFill>
                <a:latin typeface="Trebuchet MS"/>
              </a:rPr>
              <a:t>Il sera actif lors des jours et heures réglementaires de travail, et exceptionnellement sur demande d’heures supplémentaires validés par le manager.</a:t>
            </a:r>
          </a:p>
        </p:txBody>
      </p:sp>
      <p:sp>
        <p:nvSpPr>
          <p:cNvPr name="TextBox 3" id="3"/>
          <p:cNvSpPr txBox="true"/>
          <p:nvPr/>
        </p:nvSpPr>
        <p:spPr>
          <a:xfrm rot="0">
            <a:off x="2324535" y="123825"/>
            <a:ext cx="7786490" cy="730250"/>
          </a:xfrm>
          <a:prstGeom prst="rect">
            <a:avLst/>
          </a:prstGeom>
        </p:spPr>
        <p:txBody>
          <a:bodyPr anchor="t" rtlCol="false" tIns="0" lIns="0" bIns="0" rIns="0">
            <a:spAutoFit/>
          </a:bodyPr>
          <a:lstStyle/>
          <a:p>
            <a:pPr>
              <a:lnSpc>
                <a:spcPts val="5500"/>
              </a:lnSpc>
            </a:pPr>
            <a:r>
              <a:rPr lang="en-US" sz="5000" spc="95">
                <a:solidFill>
                  <a:srgbClr val="183B23"/>
                </a:solidFill>
                <a:latin typeface="Trebuchet MS Bold"/>
              </a:rPr>
              <a:t>PRÉSENTATION DE OCAT</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6F3EF"/>
        </a:solidFill>
      </p:bgPr>
    </p:bg>
    <p:spTree>
      <p:nvGrpSpPr>
        <p:cNvPr id="1" name=""/>
        <p:cNvGrpSpPr/>
        <p:nvPr/>
      </p:nvGrpSpPr>
      <p:grpSpPr>
        <a:xfrm>
          <a:off x="0" y="0"/>
          <a:ext cx="0" cy="0"/>
          <a:chOff x="0" y="0"/>
          <a:chExt cx="0" cy="0"/>
        </a:xfrm>
      </p:grpSpPr>
      <p:grpSp>
        <p:nvGrpSpPr>
          <p:cNvPr name="Group 2" id="2"/>
          <p:cNvGrpSpPr/>
          <p:nvPr/>
        </p:nvGrpSpPr>
        <p:grpSpPr>
          <a:xfrm rot="0">
            <a:off x="505719" y="889473"/>
            <a:ext cx="17435080" cy="3100706"/>
            <a:chOff x="0" y="0"/>
            <a:chExt cx="4591955" cy="816647"/>
          </a:xfrm>
        </p:grpSpPr>
        <p:sp>
          <p:nvSpPr>
            <p:cNvPr name="Freeform 3" id="3"/>
            <p:cNvSpPr/>
            <p:nvPr/>
          </p:nvSpPr>
          <p:spPr>
            <a:xfrm flipH="false" flipV="false" rot="0">
              <a:off x="0" y="0"/>
              <a:ext cx="4591955" cy="816647"/>
            </a:xfrm>
            <a:custGeom>
              <a:avLst/>
              <a:gdLst/>
              <a:ahLst/>
              <a:cxnLst/>
              <a:rect r="r" b="b" t="t" l="l"/>
              <a:pathLst>
                <a:path h="816647" w="4591955">
                  <a:moveTo>
                    <a:pt x="22646" y="0"/>
                  </a:moveTo>
                  <a:lnTo>
                    <a:pt x="4569309" y="0"/>
                  </a:lnTo>
                  <a:cubicBezTo>
                    <a:pt x="4575315" y="0"/>
                    <a:pt x="4581075" y="2386"/>
                    <a:pt x="4585322" y="6633"/>
                  </a:cubicBezTo>
                  <a:cubicBezTo>
                    <a:pt x="4589569" y="10880"/>
                    <a:pt x="4591955" y="16640"/>
                    <a:pt x="4591955" y="22646"/>
                  </a:cubicBezTo>
                  <a:lnTo>
                    <a:pt x="4591955" y="794001"/>
                  </a:lnTo>
                  <a:cubicBezTo>
                    <a:pt x="4591955" y="800007"/>
                    <a:pt x="4589569" y="805767"/>
                    <a:pt x="4585322" y="810014"/>
                  </a:cubicBezTo>
                  <a:cubicBezTo>
                    <a:pt x="4581075" y="814261"/>
                    <a:pt x="4575315" y="816647"/>
                    <a:pt x="4569309" y="816647"/>
                  </a:cubicBezTo>
                  <a:lnTo>
                    <a:pt x="22646" y="816647"/>
                  </a:lnTo>
                  <a:cubicBezTo>
                    <a:pt x="16640" y="816647"/>
                    <a:pt x="10880" y="814261"/>
                    <a:pt x="6633" y="810014"/>
                  </a:cubicBezTo>
                  <a:cubicBezTo>
                    <a:pt x="2386" y="805767"/>
                    <a:pt x="0" y="800007"/>
                    <a:pt x="0" y="794001"/>
                  </a:cubicBezTo>
                  <a:lnTo>
                    <a:pt x="0" y="22646"/>
                  </a:lnTo>
                  <a:cubicBezTo>
                    <a:pt x="0" y="16640"/>
                    <a:pt x="2386" y="10880"/>
                    <a:pt x="6633" y="6633"/>
                  </a:cubicBezTo>
                  <a:cubicBezTo>
                    <a:pt x="10880" y="2386"/>
                    <a:pt x="16640" y="0"/>
                    <a:pt x="22646" y="0"/>
                  </a:cubicBezTo>
                  <a:close/>
                </a:path>
              </a:pathLst>
            </a:custGeom>
            <a:solidFill>
              <a:srgbClr val="F1F1F1"/>
            </a:solidFill>
            <a:ln w="38100" cap="rnd">
              <a:solidFill>
                <a:srgbClr val="000000"/>
              </a:solidFill>
              <a:prstDash val="solid"/>
              <a:round/>
            </a:ln>
          </p:spPr>
        </p:sp>
        <p:sp>
          <p:nvSpPr>
            <p:cNvPr name="TextBox 4" id="4"/>
            <p:cNvSpPr txBox="true"/>
            <p:nvPr/>
          </p:nvSpPr>
          <p:spPr>
            <a:xfrm>
              <a:off x="0" y="19050"/>
              <a:ext cx="4591955" cy="797597"/>
            </a:xfrm>
            <a:prstGeom prst="rect">
              <a:avLst/>
            </a:prstGeom>
          </p:spPr>
          <p:txBody>
            <a:bodyPr anchor="ctr" rtlCol="false" tIns="50800" lIns="50800" bIns="50800" rIns="50800"/>
            <a:lstStyle/>
            <a:p>
              <a:pPr algn="ctr">
                <a:lnSpc>
                  <a:spcPts val="2059"/>
                </a:lnSpc>
              </a:pPr>
            </a:p>
          </p:txBody>
        </p:sp>
      </p:grpSp>
      <p:sp>
        <p:nvSpPr>
          <p:cNvPr name="TextBox 5" id="5"/>
          <p:cNvSpPr txBox="true"/>
          <p:nvPr/>
        </p:nvSpPr>
        <p:spPr>
          <a:xfrm rot="0">
            <a:off x="2324535" y="123825"/>
            <a:ext cx="7786490" cy="730250"/>
          </a:xfrm>
          <a:prstGeom prst="rect">
            <a:avLst/>
          </a:prstGeom>
        </p:spPr>
        <p:txBody>
          <a:bodyPr anchor="t" rtlCol="false" tIns="0" lIns="0" bIns="0" rIns="0">
            <a:spAutoFit/>
          </a:bodyPr>
          <a:lstStyle/>
          <a:p>
            <a:pPr>
              <a:lnSpc>
                <a:spcPts val="5500"/>
              </a:lnSpc>
            </a:pPr>
            <a:r>
              <a:rPr lang="en-US" sz="5000" spc="95">
                <a:solidFill>
                  <a:srgbClr val="183B23"/>
                </a:solidFill>
                <a:latin typeface="Trebuchet MS Bold"/>
              </a:rPr>
              <a:t>PRÉSENTATION DE OCAT</a:t>
            </a:r>
          </a:p>
        </p:txBody>
      </p:sp>
      <p:grpSp>
        <p:nvGrpSpPr>
          <p:cNvPr name="Group 6" id="6"/>
          <p:cNvGrpSpPr/>
          <p:nvPr/>
        </p:nvGrpSpPr>
        <p:grpSpPr>
          <a:xfrm rot="0">
            <a:off x="673479" y="4161629"/>
            <a:ext cx="3963008" cy="3062686"/>
            <a:chOff x="0" y="0"/>
            <a:chExt cx="1043755" cy="806633"/>
          </a:xfrm>
        </p:grpSpPr>
        <p:sp>
          <p:nvSpPr>
            <p:cNvPr name="Freeform 7" id="7"/>
            <p:cNvSpPr/>
            <p:nvPr/>
          </p:nvSpPr>
          <p:spPr>
            <a:xfrm flipH="false" flipV="false" rot="0">
              <a:off x="0" y="0"/>
              <a:ext cx="1043755" cy="806633"/>
            </a:xfrm>
            <a:custGeom>
              <a:avLst/>
              <a:gdLst/>
              <a:ahLst/>
              <a:cxnLst/>
              <a:rect r="r" b="b" t="t" l="l"/>
              <a:pathLst>
                <a:path h="806633" w="1043755">
                  <a:moveTo>
                    <a:pt x="99631" y="0"/>
                  </a:moveTo>
                  <a:lnTo>
                    <a:pt x="944124" y="0"/>
                  </a:lnTo>
                  <a:cubicBezTo>
                    <a:pt x="999149" y="0"/>
                    <a:pt x="1043755" y="44606"/>
                    <a:pt x="1043755" y="99631"/>
                  </a:cubicBezTo>
                  <a:lnTo>
                    <a:pt x="1043755" y="707002"/>
                  </a:lnTo>
                  <a:cubicBezTo>
                    <a:pt x="1043755" y="733426"/>
                    <a:pt x="1033258" y="758768"/>
                    <a:pt x="1014574" y="777452"/>
                  </a:cubicBezTo>
                  <a:cubicBezTo>
                    <a:pt x="995890" y="796136"/>
                    <a:pt x="970548" y="806633"/>
                    <a:pt x="944124" y="806633"/>
                  </a:cubicBezTo>
                  <a:lnTo>
                    <a:pt x="99631" y="806633"/>
                  </a:lnTo>
                  <a:cubicBezTo>
                    <a:pt x="73207" y="806633"/>
                    <a:pt x="47866" y="796136"/>
                    <a:pt x="29181" y="777452"/>
                  </a:cubicBezTo>
                  <a:cubicBezTo>
                    <a:pt x="10497" y="758768"/>
                    <a:pt x="0" y="733426"/>
                    <a:pt x="0" y="707002"/>
                  </a:cubicBezTo>
                  <a:lnTo>
                    <a:pt x="0" y="99631"/>
                  </a:lnTo>
                  <a:cubicBezTo>
                    <a:pt x="0" y="73207"/>
                    <a:pt x="10497" y="47866"/>
                    <a:pt x="29181" y="29181"/>
                  </a:cubicBezTo>
                  <a:cubicBezTo>
                    <a:pt x="47866" y="10497"/>
                    <a:pt x="73207" y="0"/>
                    <a:pt x="99631" y="0"/>
                  </a:cubicBezTo>
                  <a:close/>
                </a:path>
              </a:pathLst>
            </a:custGeom>
            <a:solidFill>
              <a:srgbClr val="F1F1F1"/>
            </a:solidFill>
            <a:ln w="38100" cap="rnd">
              <a:solidFill>
                <a:srgbClr val="000000"/>
              </a:solidFill>
              <a:prstDash val="solid"/>
              <a:round/>
            </a:ln>
          </p:spPr>
        </p:sp>
        <p:sp>
          <p:nvSpPr>
            <p:cNvPr name="TextBox 8" id="8"/>
            <p:cNvSpPr txBox="true"/>
            <p:nvPr/>
          </p:nvSpPr>
          <p:spPr>
            <a:xfrm>
              <a:off x="0" y="19050"/>
              <a:ext cx="1043755" cy="787583"/>
            </a:xfrm>
            <a:prstGeom prst="rect">
              <a:avLst/>
            </a:prstGeom>
          </p:spPr>
          <p:txBody>
            <a:bodyPr anchor="ctr" rtlCol="false" tIns="50800" lIns="50800" bIns="50800" rIns="50800"/>
            <a:lstStyle/>
            <a:p>
              <a:pPr algn="ctr">
                <a:lnSpc>
                  <a:spcPts val="2059"/>
                </a:lnSpc>
              </a:pPr>
            </a:p>
          </p:txBody>
        </p:sp>
      </p:grpSp>
      <p:grpSp>
        <p:nvGrpSpPr>
          <p:cNvPr name="Group 9" id="9"/>
          <p:cNvGrpSpPr/>
          <p:nvPr/>
        </p:nvGrpSpPr>
        <p:grpSpPr>
          <a:xfrm rot="0">
            <a:off x="4907354" y="4161629"/>
            <a:ext cx="4109855" cy="6125371"/>
            <a:chOff x="0" y="0"/>
            <a:chExt cx="1082431" cy="1613266"/>
          </a:xfrm>
        </p:grpSpPr>
        <p:sp>
          <p:nvSpPr>
            <p:cNvPr name="Freeform 10" id="10"/>
            <p:cNvSpPr/>
            <p:nvPr/>
          </p:nvSpPr>
          <p:spPr>
            <a:xfrm flipH="false" flipV="false" rot="0">
              <a:off x="0" y="0"/>
              <a:ext cx="1082431" cy="1613266"/>
            </a:xfrm>
            <a:custGeom>
              <a:avLst/>
              <a:gdLst/>
              <a:ahLst/>
              <a:cxnLst/>
              <a:rect r="r" b="b" t="t" l="l"/>
              <a:pathLst>
                <a:path h="1613266" w="1082431">
                  <a:moveTo>
                    <a:pt x="96071" y="0"/>
                  </a:moveTo>
                  <a:lnTo>
                    <a:pt x="986360" y="0"/>
                  </a:lnTo>
                  <a:cubicBezTo>
                    <a:pt x="1011839" y="0"/>
                    <a:pt x="1036276" y="10122"/>
                    <a:pt x="1054292" y="28139"/>
                  </a:cubicBezTo>
                  <a:cubicBezTo>
                    <a:pt x="1072309" y="46155"/>
                    <a:pt x="1082431" y="70591"/>
                    <a:pt x="1082431" y="96071"/>
                  </a:cubicBezTo>
                  <a:lnTo>
                    <a:pt x="1082431" y="1517195"/>
                  </a:lnTo>
                  <a:cubicBezTo>
                    <a:pt x="1082431" y="1570254"/>
                    <a:pt x="1039418" y="1613266"/>
                    <a:pt x="986360" y="1613266"/>
                  </a:cubicBezTo>
                  <a:lnTo>
                    <a:pt x="96071" y="1613266"/>
                  </a:lnTo>
                  <a:cubicBezTo>
                    <a:pt x="43012" y="1613266"/>
                    <a:pt x="0" y="1570254"/>
                    <a:pt x="0" y="1517195"/>
                  </a:cubicBezTo>
                  <a:lnTo>
                    <a:pt x="0" y="96071"/>
                  </a:lnTo>
                  <a:cubicBezTo>
                    <a:pt x="0" y="43012"/>
                    <a:pt x="43012" y="0"/>
                    <a:pt x="96071" y="0"/>
                  </a:cubicBezTo>
                  <a:close/>
                </a:path>
              </a:pathLst>
            </a:custGeom>
            <a:solidFill>
              <a:srgbClr val="F1F1F1"/>
            </a:solidFill>
            <a:ln w="38100" cap="rnd">
              <a:solidFill>
                <a:srgbClr val="000000"/>
              </a:solidFill>
              <a:prstDash val="solid"/>
              <a:round/>
            </a:ln>
          </p:spPr>
        </p:sp>
        <p:sp>
          <p:nvSpPr>
            <p:cNvPr name="TextBox 11" id="11"/>
            <p:cNvSpPr txBox="true"/>
            <p:nvPr/>
          </p:nvSpPr>
          <p:spPr>
            <a:xfrm>
              <a:off x="0" y="19050"/>
              <a:ext cx="1082431" cy="1594216"/>
            </a:xfrm>
            <a:prstGeom prst="rect">
              <a:avLst/>
            </a:prstGeom>
          </p:spPr>
          <p:txBody>
            <a:bodyPr anchor="ctr" rtlCol="false" tIns="50800" lIns="50800" bIns="50800" rIns="50800"/>
            <a:lstStyle/>
            <a:p>
              <a:pPr algn="ctr">
                <a:lnSpc>
                  <a:spcPts val="2059"/>
                </a:lnSpc>
              </a:pPr>
            </a:p>
          </p:txBody>
        </p:sp>
      </p:grpSp>
      <p:grpSp>
        <p:nvGrpSpPr>
          <p:cNvPr name="Group 12" id="12"/>
          <p:cNvGrpSpPr/>
          <p:nvPr/>
        </p:nvGrpSpPr>
        <p:grpSpPr>
          <a:xfrm rot="0">
            <a:off x="9283908" y="4161629"/>
            <a:ext cx="4071354" cy="6125371"/>
            <a:chOff x="0" y="0"/>
            <a:chExt cx="1072291" cy="1613266"/>
          </a:xfrm>
        </p:grpSpPr>
        <p:sp>
          <p:nvSpPr>
            <p:cNvPr name="Freeform 13" id="13"/>
            <p:cNvSpPr/>
            <p:nvPr/>
          </p:nvSpPr>
          <p:spPr>
            <a:xfrm flipH="false" flipV="false" rot="0">
              <a:off x="0" y="0"/>
              <a:ext cx="1072291" cy="1613266"/>
            </a:xfrm>
            <a:custGeom>
              <a:avLst/>
              <a:gdLst/>
              <a:ahLst/>
              <a:cxnLst/>
              <a:rect r="r" b="b" t="t" l="l"/>
              <a:pathLst>
                <a:path h="1613266" w="1072291">
                  <a:moveTo>
                    <a:pt x="96980" y="0"/>
                  </a:moveTo>
                  <a:lnTo>
                    <a:pt x="975311" y="0"/>
                  </a:lnTo>
                  <a:cubicBezTo>
                    <a:pt x="1001032" y="0"/>
                    <a:pt x="1025699" y="10217"/>
                    <a:pt x="1043886" y="28405"/>
                  </a:cubicBezTo>
                  <a:cubicBezTo>
                    <a:pt x="1062073" y="46592"/>
                    <a:pt x="1072291" y="71259"/>
                    <a:pt x="1072291" y="96980"/>
                  </a:cubicBezTo>
                  <a:lnTo>
                    <a:pt x="1072291" y="1516287"/>
                  </a:lnTo>
                  <a:cubicBezTo>
                    <a:pt x="1072291" y="1542008"/>
                    <a:pt x="1062073" y="1566675"/>
                    <a:pt x="1043886" y="1584862"/>
                  </a:cubicBezTo>
                  <a:cubicBezTo>
                    <a:pt x="1025699" y="1603049"/>
                    <a:pt x="1001032" y="1613266"/>
                    <a:pt x="975311" y="1613266"/>
                  </a:cubicBezTo>
                  <a:lnTo>
                    <a:pt x="96980" y="1613266"/>
                  </a:lnTo>
                  <a:cubicBezTo>
                    <a:pt x="71259" y="1613266"/>
                    <a:pt x="46592" y="1603049"/>
                    <a:pt x="28405" y="1584862"/>
                  </a:cubicBezTo>
                  <a:cubicBezTo>
                    <a:pt x="10217" y="1566675"/>
                    <a:pt x="0" y="1542008"/>
                    <a:pt x="0" y="1516287"/>
                  </a:cubicBezTo>
                  <a:lnTo>
                    <a:pt x="0" y="96980"/>
                  </a:lnTo>
                  <a:cubicBezTo>
                    <a:pt x="0" y="71259"/>
                    <a:pt x="10217" y="46592"/>
                    <a:pt x="28405" y="28405"/>
                  </a:cubicBezTo>
                  <a:cubicBezTo>
                    <a:pt x="46592" y="10217"/>
                    <a:pt x="71259" y="0"/>
                    <a:pt x="96980" y="0"/>
                  </a:cubicBezTo>
                  <a:close/>
                </a:path>
              </a:pathLst>
            </a:custGeom>
            <a:solidFill>
              <a:srgbClr val="F1F1F1"/>
            </a:solidFill>
            <a:ln w="38100" cap="rnd">
              <a:solidFill>
                <a:srgbClr val="000000"/>
              </a:solidFill>
              <a:prstDash val="solid"/>
              <a:round/>
            </a:ln>
          </p:spPr>
        </p:sp>
        <p:sp>
          <p:nvSpPr>
            <p:cNvPr name="TextBox 14" id="14"/>
            <p:cNvSpPr txBox="true"/>
            <p:nvPr/>
          </p:nvSpPr>
          <p:spPr>
            <a:xfrm>
              <a:off x="0" y="19050"/>
              <a:ext cx="1072291" cy="1594216"/>
            </a:xfrm>
            <a:prstGeom prst="rect">
              <a:avLst/>
            </a:prstGeom>
          </p:spPr>
          <p:txBody>
            <a:bodyPr anchor="ctr" rtlCol="false" tIns="50800" lIns="50800" bIns="50800" rIns="50800"/>
            <a:lstStyle/>
            <a:p>
              <a:pPr algn="ctr" marL="0" indent="0" lvl="0">
                <a:lnSpc>
                  <a:spcPts val="2059"/>
                </a:lnSpc>
                <a:spcBef>
                  <a:spcPct val="0"/>
                </a:spcBef>
              </a:pPr>
            </a:p>
            <a:p>
              <a:pPr algn="ctr" marL="0" indent="0" lvl="0">
                <a:lnSpc>
                  <a:spcPts val="2059"/>
                </a:lnSpc>
                <a:spcBef>
                  <a:spcPct val="0"/>
                </a:spcBef>
              </a:pPr>
            </a:p>
          </p:txBody>
        </p:sp>
      </p:grpSp>
      <p:grpSp>
        <p:nvGrpSpPr>
          <p:cNvPr name="Group 15" id="15"/>
          <p:cNvGrpSpPr/>
          <p:nvPr/>
        </p:nvGrpSpPr>
        <p:grpSpPr>
          <a:xfrm rot="0">
            <a:off x="13595743" y="4161629"/>
            <a:ext cx="4597739" cy="5570084"/>
            <a:chOff x="0" y="0"/>
            <a:chExt cx="1210927" cy="1467018"/>
          </a:xfrm>
        </p:grpSpPr>
        <p:sp>
          <p:nvSpPr>
            <p:cNvPr name="Freeform 16" id="16"/>
            <p:cNvSpPr/>
            <p:nvPr/>
          </p:nvSpPr>
          <p:spPr>
            <a:xfrm flipH="false" flipV="false" rot="0">
              <a:off x="0" y="0"/>
              <a:ext cx="1210927" cy="1467018"/>
            </a:xfrm>
            <a:custGeom>
              <a:avLst/>
              <a:gdLst/>
              <a:ahLst/>
              <a:cxnLst/>
              <a:rect r="r" b="b" t="t" l="l"/>
              <a:pathLst>
                <a:path h="1467018" w="1210927">
                  <a:moveTo>
                    <a:pt x="85877" y="0"/>
                  </a:moveTo>
                  <a:lnTo>
                    <a:pt x="1125051" y="0"/>
                  </a:lnTo>
                  <a:cubicBezTo>
                    <a:pt x="1172479" y="0"/>
                    <a:pt x="1210927" y="38448"/>
                    <a:pt x="1210927" y="85877"/>
                  </a:cubicBezTo>
                  <a:lnTo>
                    <a:pt x="1210927" y="1381141"/>
                  </a:lnTo>
                  <a:cubicBezTo>
                    <a:pt x="1210927" y="1403917"/>
                    <a:pt x="1201880" y="1425760"/>
                    <a:pt x="1185775" y="1441865"/>
                  </a:cubicBezTo>
                  <a:cubicBezTo>
                    <a:pt x="1169670" y="1457970"/>
                    <a:pt x="1147827" y="1467018"/>
                    <a:pt x="1125051" y="1467018"/>
                  </a:cubicBezTo>
                  <a:lnTo>
                    <a:pt x="85877" y="1467018"/>
                  </a:lnTo>
                  <a:cubicBezTo>
                    <a:pt x="63101" y="1467018"/>
                    <a:pt x="41258" y="1457970"/>
                    <a:pt x="25153" y="1441865"/>
                  </a:cubicBezTo>
                  <a:cubicBezTo>
                    <a:pt x="9048" y="1425760"/>
                    <a:pt x="0" y="1403917"/>
                    <a:pt x="0" y="1381141"/>
                  </a:cubicBezTo>
                  <a:lnTo>
                    <a:pt x="0" y="85877"/>
                  </a:lnTo>
                  <a:cubicBezTo>
                    <a:pt x="0" y="38448"/>
                    <a:pt x="38448" y="0"/>
                    <a:pt x="85877" y="0"/>
                  </a:cubicBezTo>
                  <a:close/>
                </a:path>
              </a:pathLst>
            </a:custGeom>
            <a:solidFill>
              <a:srgbClr val="F1F1F1"/>
            </a:solidFill>
            <a:ln w="38100" cap="rnd">
              <a:solidFill>
                <a:srgbClr val="000000"/>
              </a:solidFill>
              <a:prstDash val="solid"/>
              <a:round/>
            </a:ln>
          </p:spPr>
        </p:sp>
        <p:sp>
          <p:nvSpPr>
            <p:cNvPr name="TextBox 17" id="17"/>
            <p:cNvSpPr txBox="true"/>
            <p:nvPr/>
          </p:nvSpPr>
          <p:spPr>
            <a:xfrm>
              <a:off x="0" y="19050"/>
              <a:ext cx="1210927" cy="1447968"/>
            </a:xfrm>
            <a:prstGeom prst="rect">
              <a:avLst/>
            </a:prstGeom>
          </p:spPr>
          <p:txBody>
            <a:bodyPr anchor="ctr" rtlCol="false" tIns="50800" lIns="50800" bIns="50800" rIns="50800"/>
            <a:lstStyle/>
            <a:p>
              <a:pPr algn="ctr">
                <a:lnSpc>
                  <a:spcPts val="2059"/>
                </a:lnSpc>
              </a:pPr>
            </a:p>
          </p:txBody>
        </p:sp>
      </p:grpSp>
      <p:sp>
        <p:nvSpPr>
          <p:cNvPr name="TextBox 18" id="18"/>
          <p:cNvSpPr txBox="true"/>
          <p:nvPr/>
        </p:nvSpPr>
        <p:spPr>
          <a:xfrm rot="0">
            <a:off x="1028700" y="942975"/>
            <a:ext cx="2141792" cy="672466"/>
          </a:xfrm>
          <a:prstGeom prst="rect">
            <a:avLst/>
          </a:prstGeom>
        </p:spPr>
        <p:txBody>
          <a:bodyPr anchor="t" rtlCol="false" tIns="0" lIns="0" bIns="0" rIns="0">
            <a:spAutoFit/>
          </a:bodyPr>
          <a:lstStyle/>
          <a:p>
            <a:pPr>
              <a:lnSpc>
                <a:spcPts val="5459"/>
              </a:lnSpc>
            </a:pPr>
            <a:r>
              <a:rPr lang="en-US" sz="3899">
                <a:solidFill>
                  <a:srgbClr val="183B23"/>
                </a:solidFill>
                <a:latin typeface="Trebuchet MS Bold"/>
              </a:rPr>
              <a:t>Vision</a:t>
            </a:r>
          </a:p>
        </p:txBody>
      </p:sp>
      <p:sp>
        <p:nvSpPr>
          <p:cNvPr name="TextBox 19" id="19"/>
          <p:cNvSpPr txBox="true"/>
          <p:nvPr/>
        </p:nvSpPr>
        <p:spPr>
          <a:xfrm rot="0">
            <a:off x="1256840" y="4244566"/>
            <a:ext cx="2711619" cy="672465"/>
          </a:xfrm>
          <a:prstGeom prst="rect">
            <a:avLst/>
          </a:prstGeom>
        </p:spPr>
        <p:txBody>
          <a:bodyPr anchor="t" rtlCol="false" tIns="0" lIns="0" bIns="0" rIns="0">
            <a:spAutoFit/>
          </a:bodyPr>
          <a:lstStyle/>
          <a:p>
            <a:pPr>
              <a:lnSpc>
                <a:spcPts val="5459"/>
              </a:lnSpc>
            </a:pPr>
            <a:r>
              <a:rPr lang="en-US" sz="3900">
                <a:solidFill>
                  <a:srgbClr val="183B23"/>
                </a:solidFill>
                <a:latin typeface="Trebuchet MS Bold"/>
              </a:rPr>
              <a:t>User Cibles</a:t>
            </a:r>
          </a:p>
        </p:txBody>
      </p:sp>
      <p:sp>
        <p:nvSpPr>
          <p:cNvPr name="TextBox 20" id="20"/>
          <p:cNvSpPr txBox="true"/>
          <p:nvPr/>
        </p:nvSpPr>
        <p:spPr>
          <a:xfrm rot="0">
            <a:off x="6032532" y="4244565"/>
            <a:ext cx="1859498" cy="672465"/>
          </a:xfrm>
          <a:prstGeom prst="rect">
            <a:avLst/>
          </a:prstGeom>
        </p:spPr>
        <p:txBody>
          <a:bodyPr anchor="t" rtlCol="false" tIns="0" lIns="0" bIns="0" rIns="0">
            <a:spAutoFit/>
          </a:bodyPr>
          <a:lstStyle/>
          <a:p>
            <a:pPr algn="l" marL="0" indent="0" lvl="0">
              <a:lnSpc>
                <a:spcPts val="5459"/>
              </a:lnSpc>
              <a:spcBef>
                <a:spcPct val="0"/>
              </a:spcBef>
            </a:pPr>
            <a:r>
              <a:rPr lang="en-US" sz="3899" strike="noStrike" u="none">
                <a:solidFill>
                  <a:srgbClr val="183B23"/>
                </a:solidFill>
                <a:latin typeface="Trebuchet MS Bold"/>
              </a:rPr>
              <a:t>Besoins</a:t>
            </a:r>
          </a:p>
        </p:txBody>
      </p:sp>
      <p:sp>
        <p:nvSpPr>
          <p:cNvPr name="TextBox 21" id="21"/>
          <p:cNvSpPr txBox="true"/>
          <p:nvPr/>
        </p:nvSpPr>
        <p:spPr>
          <a:xfrm rot="0">
            <a:off x="9531558" y="4244539"/>
            <a:ext cx="3664203" cy="672491"/>
          </a:xfrm>
          <a:prstGeom prst="rect">
            <a:avLst/>
          </a:prstGeom>
        </p:spPr>
        <p:txBody>
          <a:bodyPr anchor="t" rtlCol="false" tIns="0" lIns="0" bIns="0" rIns="0">
            <a:spAutoFit/>
          </a:bodyPr>
          <a:lstStyle/>
          <a:p>
            <a:pPr algn="l" marL="0" indent="0" lvl="0">
              <a:lnSpc>
                <a:spcPts val="5459"/>
              </a:lnSpc>
              <a:spcBef>
                <a:spcPct val="0"/>
              </a:spcBef>
            </a:pPr>
            <a:r>
              <a:rPr lang="en-US" sz="3899" strike="noStrike" u="none">
                <a:solidFill>
                  <a:srgbClr val="183B23"/>
                </a:solidFill>
                <a:latin typeface="Trebuchet MS Bold"/>
              </a:rPr>
              <a:t>Fonctionnalités</a:t>
            </a:r>
          </a:p>
        </p:txBody>
      </p:sp>
      <p:sp>
        <p:nvSpPr>
          <p:cNvPr name="TextBox 22" id="22"/>
          <p:cNvSpPr txBox="true"/>
          <p:nvPr/>
        </p:nvSpPr>
        <p:spPr>
          <a:xfrm rot="0">
            <a:off x="13869612" y="4244566"/>
            <a:ext cx="4377179" cy="672465"/>
          </a:xfrm>
          <a:prstGeom prst="rect">
            <a:avLst/>
          </a:prstGeom>
        </p:spPr>
        <p:txBody>
          <a:bodyPr anchor="t" rtlCol="false" tIns="0" lIns="0" bIns="0" rIns="0">
            <a:spAutoFit/>
          </a:bodyPr>
          <a:lstStyle/>
          <a:p>
            <a:pPr algn="l" marL="0" indent="0" lvl="0">
              <a:lnSpc>
                <a:spcPts val="5459"/>
              </a:lnSpc>
              <a:spcBef>
                <a:spcPct val="0"/>
              </a:spcBef>
            </a:pPr>
            <a:r>
              <a:rPr lang="en-US" sz="3899" strike="noStrike" u="none">
                <a:solidFill>
                  <a:srgbClr val="183B23"/>
                </a:solidFill>
                <a:latin typeface="Trebuchet MS Bold"/>
              </a:rPr>
              <a:t>Objectifs business</a:t>
            </a:r>
          </a:p>
        </p:txBody>
      </p:sp>
      <p:sp>
        <p:nvSpPr>
          <p:cNvPr name="TextBox 23" id="23"/>
          <p:cNvSpPr txBox="true"/>
          <p:nvPr/>
        </p:nvSpPr>
        <p:spPr>
          <a:xfrm rot="0">
            <a:off x="864426" y="1558291"/>
            <a:ext cx="17076373" cy="2223770"/>
          </a:xfrm>
          <a:prstGeom prst="rect">
            <a:avLst/>
          </a:prstGeom>
        </p:spPr>
        <p:txBody>
          <a:bodyPr anchor="t" rtlCol="false" tIns="0" lIns="0" bIns="0" rIns="0">
            <a:spAutoFit/>
          </a:bodyPr>
          <a:lstStyle/>
          <a:p>
            <a:pPr>
              <a:lnSpc>
                <a:spcPts val="4480"/>
              </a:lnSpc>
            </a:pPr>
            <a:r>
              <a:rPr lang="en-US" sz="3200">
                <a:solidFill>
                  <a:srgbClr val="183B23"/>
                </a:solidFill>
                <a:latin typeface="Trebuchet MS"/>
              </a:rPr>
              <a:t>Pour les employés, les managers,OCAT permet la supervision des activités aide les  entreprises à avoir un outil simple et intuitif pour suivre le temps, identifier les zones d'amélioration et  fixer des objectifs contrairement aux autres logiciels. Notre produit sera un succes si il est la reference pour un suivis responsable .</a:t>
            </a:r>
          </a:p>
        </p:txBody>
      </p:sp>
      <p:sp>
        <p:nvSpPr>
          <p:cNvPr name="TextBox 24" id="24"/>
          <p:cNvSpPr txBox="true"/>
          <p:nvPr/>
        </p:nvSpPr>
        <p:spPr>
          <a:xfrm rot="0">
            <a:off x="864426" y="5119314"/>
            <a:ext cx="3496447" cy="1253490"/>
          </a:xfrm>
          <a:prstGeom prst="rect">
            <a:avLst/>
          </a:prstGeom>
        </p:spPr>
        <p:txBody>
          <a:bodyPr anchor="t" rtlCol="false" tIns="0" lIns="0" bIns="0" rIns="0">
            <a:spAutoFit/>
          </a:bodyPr>
          <a:lstStyle/>
          <a:p>
            <a:pPr marL="518162" indent="-259081" lvl="1">
              <a:lnSpc>
                <a:spcPts val="3360"/>
              </a:lnSpc>
              <a:buFont typeface="Arial"/>
              <a:buChar char="•"/>
            </a:pPr>
            <a:r>
              <a:rPr lang="en-US" sz="2400">
                <a:solidFill>
                  <a:srgbClr val="183B23"/>
                </a:solidFill>
                <a:latin typeface="Trebuchet MS Bold"/>
              </a:rPr>
              <a:t>les employés </a:t>
            </a:r>
          </a:p>
          <a:p>
            <a:pPr marL="518162" indent="-259081" lvl="1">
              <a:lnSpc>
                <a:spcPts val="3360"/>
              </a:lnSpc>
              <a:buFont typeface="Arial"/>
              <a:buChar char="•"/>
            </a:pPr>
            <a:r>
              <a:rPr lang="en-US" sz="2400">
                <a:solidFill>
                  <a:srgbClr val="183B23"/>
                </a:solidFill>
                <a:latin typeface="Trebuchet MS Bold"/>
              </a:rPr>
              <a:t>les managers</a:t>
            </a:r>
          </a:p>
          <a:p>
            <a:pPr marL="518162" indent="-259081" lvl="1">
              <a:lnSpc>
                <a:spcPts val="3360"/>
              </a:lnSpc>
              <a:buFont typeface="Arial"/>
              <a:buChar char="•"/>
            </a:pPr>
            <a:r>
              <a:rPr lang="en-US" sz="2400">
                <a:solidFill>
                  <a:srgbClr val="183B23"/>
                </a:solidFill>
                <a:latin typeface="Trebuchet MS Bold"/>
              </a:rPr>
              <a:t>les entreprises</a:t>
            </a:r>
          </a:p>
        </p:txBody>
      </p:sp>
      <p:sp>
        <p:nvSpPr>
          <p:cNvPr name="TextBox 25" id="25"/>
          <p:cNvSpPr txBox="true"/>
          <p:nvPr/>
        </p:nvSpPr>
        <p:spPr>
          <a:xfrm rot="0">
            <a:off x="5081411" y="4566511"/>
            <a:ext cx="3869122" cy="5863590"/>
          </a:xfrm>
          <a:prstGeom prst="rect">
            <a:avLst/>
          </a:prstGeom>
        </p:spPr>
        <p:txBody>
          <a:bodyPr anchor="t" rtlCol="false" tIns="0" lIns="0" bIns="0" rIns="0">
            <a:spAutoFit/>
          </a:bodyPr>
          <a:lstStyle/>
          <a:p>
            <a:pPr>
              <a:lnSpc>
                <a:spcPts val="3359"/>
              </a:lnSpc>
            </a:pPr>
          </a:p>
          <a:p>
            <a:pPr>
              <a:lnSpc>
                <a:spcPts val="3359"/>
              </a:lnSpc>
            </a:pPr>
            <a:r>
              <a:rPr lang="en-US" sz="2400">
                <a:solidFill>
                  <a:srgbClr val="183B23"/>
                </a:solidFill>
                <a:latin typeface="Trebuchet MS Bold"/>
              </a:rPr>
              <a:t>Disposer d'une vue d'ensemble de l'activité de leurs équipes, de données exploitables pour prendre des décisions et d'outils pour déléguer des tâches.</a:t>
            </a:r>
          </a:p>
          <a:p>
            <a:pPr>
              <a:lnSpc>
                <a:spcPts val="3359"/>
              </a:lnSpc>
            </a:pPr>
            <a:r>
              <a:rPr lang="en-US" sz="2400">
                <a:solidFill>
                  <a:srgbClr val="183B23"/>
                </a:solidFill>
                <a:latin typeface="Trebuchet MS Bold"/>
              </a:rPr>
              <a:t>Améliorer la productivité des équipes, réduire les coûts, respecter les réglementations et améliorer le bien-être des collaborateurs</a:t>
            </a:r>
          </a:p>
          <a:p>
            <a:pPr>
              <a:lnSpc>
                <a:spcPts val="3359"/>
              </a:lnSpc>
            </a:pPr>
          </a:p>
        </p:txBody>
      </p:sp>
      <p:sp>
        <p:nvSpPr>
          <p:cNvPr name="TextBox 26" id="26"/>
          <p:cNvSpPr txBox="true"/>
          <p:nvPr/>
        </p:nvSpPr>
        <p:spPr>
          <a:xfrm rot="0">
            <a:off x="13869612" y="5119314"/>
            <a:ext cx="3476872" cy="1276104"/>
          </a:xfrm>
          <a:prstGeom prst="rect">
            <a:avLst/>
          </a:prstGeom>
        </p:spPr>
        <p:txBody>
          <a:bodyPr anchor="t" rtlCol="false" tIns="0" lIns="0" bIns="0" rIns="0">
            <a:spAutoFit/>
          </a:bodyPr>
          <a:lstStyle/>
          <a:p>
            <a:pPr algn="l" marL="0" indent="0" lvl="0">
              <a:lnSpc>
                <a:spcPts val="3359"/>
              </a:lnSpc>
              <a:spcBef>
                <a:spcPct val="0"/>
              </a:spcBef>
            </a:pPr>
            <a:r>
              <a:rPr lang="en-US" sz="2399" strike="noStrike" u="none">
                <a:solidFill>
                  <a:srgbClr val="183B23"/>
                </a:solidFill>
                <a:latin typeface="Trebuchet MS Bold"/>
              </a:rPr>
              <a:t>Devenir la solution de référence pour le suivi d'activité responsable.</a:t>
            </a:r>
          </a:p>
        </p:txBody>
      </p:sp>
      <p:sp>
        <p:nvSpPr>
          <p:cNvPr name="TextBox 27" id="27"/>
          <p:cNvSpPr txBox="true"/>
          <p:nvPr/>
        </p:nvSpPr>
        <p:spPr>
          <a:xfrm rot="0">
            <a:off x="9402613" y="5119314"/>
            <a:ext cx="4071354" cy="5025390"/>
          </a:xfrm>
          <a:prstGeom prst="rect">
            <a:avLst/>
          </a:prstGeom>
        </p:spPr>
        <p:txBody>
          <a:bodyPr anchor="t" rtlCol="false" tIns="0" lIns="0" bIns="0" rIns="0">
            <a:spAutoFit/>
          </a:bodyPr>
          <a:lstStyle/>
          <a:p>
            <a:pPr algn="l" marL="0" indent="0" lvl="0">
              <a:lnSpc>
                <a:spcPts val="3359"/>
              </a:lnSpc>
              <a:spcBef>
                <a:spcPct val="0"/>
              </a:spcBef>
            </a:pPr>
            <a:r>
              <a:rPr lang="en-US" sz="2400" strike="noStrike" u="none">
                <a:solidFill>
                  <a:srgbClr val="183B23"/>
                </a:solidFill>
                <a:latin typeface="Trebuchet MS Bold"/>
              </a:rPr>
              <a:t>Suivi du temps et analyse de l'activité PC.</a:t>
            </a:r>
          </a:p>
          <a:p>
            <a:pPr algn="l" marL="0" indent="0" lvl="0">
              <a:lnSpc>
                <a:spcPts val="3359"/>
              </a:lnSpc>
              <a:spcBef>
                <a:spcPct val="0"/>
              </a:spcBef>
            </a:pPr>
            <a:r>
              <a:rPr lang="en-US" sz="2400" strike="noStrike" u="none">
                <a:solidFill>
                  <a:srgbClr val="183B23"/>
                </a:solidFill>
                <a:latin typeface="Trebuchet MS Bold"/>
              </a:rPr>
              <a:t>Définition d'objectifs et suivi de la progression.</a:t>
            </a:r>
          </a:p>
          <a:p>
            <a:pPr algn="l" marL="0" indent="0" lvl="0">
              <a:lnSpc>
                <a:spcPts val="3359"/>
              </a:lnSpc>
              <a:spcBef>
                <a:spcPct val="0"/>
              </a:spcBef>
            </a:pPr>
            <a:r>
              <a:rPr lang="en-US" sz="2400" strike="noStrike" u="none">
                <a:solidFill>
                  <a:srgbClr val="183B23"/>
                </a:solidFill>
                <a:latin typeface="Trebuchet MS Bold"/>
              </a:rPr>
              <a:t>Rapports et analyses personnalisés.</a:t>
            </a:r>
          </a:p>
          <a:p>
            <a:pPr algn="l" marL="0" indent="0" lvl="0">
              <a:lnSpc>
                <a:spcPts val="3359"/>
              </a:lnSpc>
              <a:spcBef>
                <a:spcPct val="0"/>
              </a:spcBef>
            </a:pPr>
            <a:r>
              <a:rPr lang="en-US" sz="2400" strike="noStrike" u="none">
                <a:solidFill>
                  <a:srgbClr val="183B23"/>
                </a:solidFill>
                <a:latin typeface="Trebuchet MS Bold"/>
              </a:rPr>
              <a:t>Respect de la vie privée et des réglementations.</a:t>
            </a:r>
          </a:p>
          <a:p>
            <a:pPr algn="l" marL="0" indent="0" lvl="0">
              <a:lnSpc>
                <a:spcPts val="3359"/>
              </a:lnSpc>
              <a:spcBef>
                <a:spcPct val="0"/>
              </a:spcBef>
            </a:pPr>
            <a:r>
              <a:rPr lang="en-US" sz="2400" strike="noStrike" u="none">
                <a:solidFill>
                  <a:srgbClr val="183B23"/>
                </a:solidFill>
                <a:latin typeface="Trebuchet MS Bold"/>
              </a:rPr>
              <a:t>Fonctionnalités de collaboration pour les équipes.</a:t>
            </a:r>
          </a:p>
          <a:p>
            <a:pPr algn="l" marL="0" indent="0" lvl="0">
              <a:lnSpc>
                <a:spcPts val="335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6F3EF"/>
        </a:solidFill>
      </p:bgPr>
    </p:bg>
    <p:spTree>
      <p:nvGrpSpPr>
        <p:cNvPr id="1" name=""/>
        <p:cNvGrpSpPr/>
        <p:nvPr/>
      </p:nvGrpSpPr>
      <p:grpSpPr>
        <a:xfrm>
          <a:off x="0" y="0"/>
          <a:ext cx="0" cy="0"/>
          <a:chOff x="0" y="0"/>
          <a:chExt cx="0" cy="0"/>
        </a:xfrm>
      </p:grpSpPr>
      <p:sp>
        <p:nvSpPr>
          <p:cNvPr name="TextBox 2" id="2"/>
          <p:cNvSpPr txBox="true"/>
          <p:nvPr/>
        </p:nvSpPr>
        <p:spPr>
          <a:xfrm rot="0">
            <a:off x="2543610" y="133350"/>
            <a:ext cx="5028765" cy="730250"/>
          </a:xfrm>
          <a:prstGeom prst="rect">
            <a:avLst/>
          </a:prstGeom>
        </p:spPr>
        <p:txBody>
          <a:bodyPr anchor="t" rtlCol="false" tIns="0" lIns="0" bIns="0" rIns="0">
            <a:spAutoFit/>
          </a:bodyPr>
          <a:lstStyle/>
          <a:p>
            <a:pPr>
              <a:lnSpc>
                <a:spcPts val="5500"/>
              </a:lnSpc>
            </a:pPr>
            <a:r>
              <a:rPr lang="en-US" sz="5000" spc="95">
                <a:solidFill>
                  <a:srgbClr val="183B23"/>
                </a:solidFill>
                <a:latin typeface="Trebuchet MS Bold"/>
              </a:rPr>
              <a:t>SWOT ANALYSE</a:t>
            </a:r>
          </a:p>
        </p:txBody>
      </p:sp>
      <p:grpSp>
        <p:nvGrpSpPr>
          <p:cNvPr name="Group 3" id="3"/>
          <p:cNvGrpSpPr/>
          <p:nvPr/>
        </p:nvGrpSpPr>
        <p:grpSpPr>
          <a:xfrm rot="0">
            <a:off x="6000750" y="2000250"/>
            <a:ext cx="3143250" cy="3143250"/>
            <a:chOff x="0" y="0"/>
            <a:chExt cx="827852" cy="827852"/>
          </a:xfrm>
        </p:grpSpPr>
        <p:sp>
          <p:nvSpPr>
            <p:cNvPr name="Freeform 4" id="4"/>
            <p:cNvSpPr/>
            <p:nvPr/>
          </p:nvSpPr>
          <p:spPr>
            <a:xfrm flipH="false" flipV="false" rot="0">
              <a:off x="0" y="0"/>
              <a:ext cx="827852" cy="827852"/>
            </a:xfrm>
            <a:custGeom>
              <a:avLst/>
              <a:gdLst/>
              <a:ahLst/>
              <a:cxnLst/>
              <a:rect r="r" b="b" t="t" l="l"/>
              <a:pathLst>
                <a:path h="827852" w="827852">
                  <a:moveTo>
                    <a:pt x="0" y="0"/>
                  </a:moveTo>
                  <a:lnTo>
                    <a:pt x="827852" y="0"/>
                  </a:lnTo>
                  <a:lnTo>
                    <a:pt x="827852" y="827852"/>
                  </a:lnTo>
                  <a:lnTo>
                    <a:pt x="0" y="827852"/>
                  </a:lnTo>
                  <a:close/>
                </a:path>
              </a:pathLst>
            </a:custGeom>
            <a:solidFill>
              <a:srgbClr val="2C92D5"/>
            </a:solidFill>
          </p:spPr>
        </p:sp>
        <p:sp>
          <p:nvSpPr>
            <p:cNvPr name="TextBox 5" id="5"/>
            <p:cNvSpPr txBox="true"/>
            <p:nvPr/>
          </p:nvSpPr>
          <p:spPr>
            <a:xfrm>
              <a:off x="0" y="-180975"/>
              <a:ext cx="827852" cy="1008827"/>
            </a:xfrm>
            <a:prstGeom prst="rect">
              <a:avLst/>
            </a:prstGeom>
          </p:spPr>
          <p:txBody>
            <a:bodyPr anchor="ctr" rtlCol="false" tIns="50800" lIns="50800" bIns="50800" rIns="50800"/>
            <a:lstStyle/>
            <a:p>
              <a:pPr algn="ctr">
                <a:lnSpc>
                  <a:spcPts val="12319"/>
                </a:lnSpc>
              </a:pPr>
              <a:r>
                <a:rPr lang="en-US" sz="8799">
                  <a:solidFill>
                    <a:srgbClr val="FFFFFF"/>
                  </a:solidFill>
                  <a:latin typeface="Trebuchet MS Bold"/>
                </a:rPr>
                <a:t>S</a:t>
              </a:r>
            </a:p>
          </p:txBody>
        </p:sp>
      </p:grpSp>
      <p:grpSp>
        <p:nvGrpSpPr>
          <p:cNvPr name="Group 6" id="6"/>
          <p:cNvGrpSpPr/>
          <p:nvPr/>
        </p:nvGrpSpPr>
        <p:grpSpPr>
          <a:xfrm rot="0">
            <a:off x="9144000" y="2000250"/>
            <a:ext cx="3143250" cy="3143250"/>
            <a:chOff x="0" y="0"/>
            <a:chExt cx="827852" cy="827852"/>
          </a:xfrm>
        </p:grpSpPr>
        <p:sp>
          <p:nvSpPr>
            <p:cNvPr name="Freeform 7" id="7"/>
            <p:cNvSpPr/>
            <p:nvPr/>
          </p:nvSpPr>
          <p:spPr>
            <a:xfrm flipH="false" flipV="false" rot="0">
              <a:off x="0" y="0"/>
              <a:ext cx="827852" cy="827852"/>
            </a:xfrm>
            <a:custGeom>
              <a:avLst/>
              <a:gdLst/>
              <a:ahLst/>
              <a:cxnLst/>
              <a:rect r="r" b="b" t="t" l="l"/>
              <a:pathLst>
                <a:path h="827852" w="827852">
                  <a:moveTo>
                    <a:pt x="0" y="0"/>
                  </a:moveTo>
                  <a:lnTo>
                    <a:pt x="827852" y="0"/>
                  </a:lnTo>
                  <a:lnTo>
                    <a:pt x="827852" y="827852"/>
                  </a:lnTo>
                  <a:lnTo>
                    <a:pt x="0" y="827852"/>
                  </a:lnTo>
                  <a:close/>
                </a:path>
              </a:pathLst>
            </a:custGeom>
            <a:solidFill>
              <a:srgbClr val="37C9EF"/>
            </a:solidFill>
          </p:spPr>
        </p:sp>
        <p:sp>
          <p:nvSpPr>
            <p:cNvPr name="TextBox 8" id="8"/>
            <p:cNvSpPr txBox="true"/>
            <p:nvPr/>
          </p:nvSpPr>
          <p:spPr>
            <a:xfrm>
              <a:off x="0" y="-180975"/>
              <a:ext cx="827852" cy="1008827"/>
            </a:xfrm>
            <a:prstGeom prst="rect">
              <a:avLst/>
            </a:prstGeom>
          </p:spPr>
          <p:txBody>
            <a:bodyPr anchor="ctr" rtlCol="false" tIns="50800" lIns="50800" bIns="50800" rIns="50800"/>
            <a:lstStyle/>
            <a:p>
              <a:pPr algn="ctr">
                <a:lnSpc>
                  <a:spcPts val="12319"/>
                </a:lnSpc>
              </a:pPr>
              <a:r>
                <a:rPr lang="en-US" sz="8799">
                  <a:solidFill>
                    <a:srgbClr val="FFFFFF"/>
                  </a:solidFill>
                  <a:latin typeface="Trebuchet MS Bold"/>
                </a:rPr>
                <a:t>W</a:t>
              </a:r>
            </a:p>
          </p:txBody>
        </p:sp>
      </p:grpSp>
      <p:grpSp>
        <p:nvGrpSpPr>
          <p:cNvPr name="Group 9" id="9"/>
          <p:cNvGrpSpPr/>
          <p:nvPr/>
        </p:nvGrpSpPr>
        <p:grpSpPr>
          <a:xfrm rot="0">
            <a:off x="9144000" y="5143500"/>
            <a:ext cx="3143250" cy="3143250"/>
            <a:chOff x="0" y="0"/>
            <a:chExt cx="827852" cy="827852"/>
          </a:xfrm>
        </p:grpSpPr>
        <p:sp>
          <p:nvSpPr>
            <p:cNvPr name="Freeform 10" id="10"/>
            <p:cNvSpPr/>
            <p:nvPr/>
          </p:nvSpPr>
          <p:spPr>
            <a:xfrm flipH="false" flipV="false" rot="0">
              <a:off x="0" y="0"/>
              <a:ext cx="827852" cy="827852"/>
            </a:xfrm>
            <a:custGeom>
              <a:avLst/>
              <a:gdLst/>
              <a:ahLst/>
              <a:cxnLst/>
              <a:rect r="r" b="b" t="t" l="l"/>
              <a:pathLst>
                <a:path h="827852" w="827852">
                  <a:moveTo>
                    <a:pt x="0" y="0"/>
                  </a:moveTo>
                  <a:lnTo>
                    <a:pt x="827852" y="0"/>
                  </a:lnTo>
                  <a:lnTo>
                    <a:pt x="827852" y="827852"/>
                  </a:lnTo>
                  <a:lnTo>
                    <a:pt x="0" y="827852"/>
                  </a:lnTo>
                  <a:close/>
                </a:path>
              </a:pathLst>
            </a:custGeom>
            <a:solidFill>
              <a:srgbClr val="2C92D5"/>
            </a:solidFill>
          </p:spPr>
        </p:sp>
        <p:sp>
          <p:nvSpPr>
            <p:cNvPr name="TextBox 11" id="11"/>
            <p:cNvSpPr txBox="true"/>
            <p:nvPr/>
          </p:nvSpPr>
          <p:spPr>
            <a:xfrm>
              <a:off x="0" y="-180975"/>
              <a:ext cx="827852" cy="1008827"/>
            </a:xfrm>
            <a:prstGeom prst="rect">
              <a:avLst/>
            </a:prstGeom>
          </p:spPr>
          <p:txBody>
            <a:bodyPr anchor="ctr" rtlCol="false" tIns="50800" lIns="50800" bIns="50800" rIns="50800"/>
            <a:lstStyle/>
            <a:p>
              <a:pPr algn="ctr">
                <a:lnSpc>
                  <a:spcPts val="12319"/>
                </a:lnSpc>
              </a:pPr>
              <a:r>
                <a:rPr lang="en-US" sz="8799">
                  <a:solidFill>
                    <a:srgbClr val="FFFFFF"/>
                  </a:solidFill>
                  <a:latin typeface="Trebuchet MS Bold"/>
                </a:rPr>
                <a:t>T</a:t>
              </a:r>
            </a:p>
          </p:txBody>
        </p:sp>
      </p:grpSp>
      <p:grpSp>
        <p:nvGrpSpPr>
          <p:cNvPr name="Group 12" id="12"/>
          <p:cNvGrpSpPr/>
          <p:nvPr/>
        </p:nvGrpSpPr>
        <p:grpSpPr>
          <a:xfrm rot="0">
            <a:off x="6000750" y="5143500"/>
            <a:ext cx="3143250" cy="3143250"/>
            <a:chOff x="0" y="0"/>
            <a:chExt cx="827852" cy="827852"/>
          </a:xfrm>
        </p:grpSpPr>
        <p:sp>
          <p:nvSpPr>
            <p:cNvPr name="Freeform 13" id="13"/>
            <p:cNvSpPr/>
            <p:nvPr/>
          </p:nvSpPr>
          <p:spPr>
            <a:xfrm flipH="false" flipV="false" rot="0">
              <a:off x="0" y="0"/>
              <a:ext cx="827852" cy="827852"/>
            </a:xfrm>
            <a:custGeom>
              <a:avLst/>
              <a:gdLst/>
              <a:ahLst/>
              <a:cxnLst/>
              <a:rect r="r" b="b" t="t" l="l"/>
              <a:pathLst>
                <a:path h="827852" w="827852">
                  <a:moveTo>
                    <a:pt x="0" y="0"/>
                  </a:moveTo>
                  <a:lnTo>
                    <a:pt x="827852" y="0"/>
                  </a:lnTo>
                  <a:lnTo>
                    <a:pt x="827852" y="827852"/>
                  </a:lnTo>
                  <a:lnTo>
                    <a:pt x="0" y="827852"/>
                  </a:lnTo>
                  <a:close/>
                </a:path>
              </a:pathLst>
            </a:custGeom>
            <a:solidFill>
              <a:srgbClr val="37C9EF"/>
            </a:solidFill>
          </p:spPr>
        </p:sp>
        <p:sp>
          <p:nvSpPr>
            <p:cNvPr name="TextBox 14" id="14"/>
            <p:cNvSpPr txBox="true"/>
            <p:nvPr/>
          </p:nvSpPr>
          <p:spPr>
            <a:xfrm>
              <a:off x="0" y="-180975"/>
              <a:ext cx="827852" cy="1008827"/>
            </a:xfrm>
            <a:prstGeom prst="rect">
              <a:avLst/>
            </a:prstGeom>
          </p:spPr>
          <p:txBody>
            <a:bodyPr anchor="ctr" rtlCol="false" tIns="50800" lIns="50800" bIns="50800" rIns="50800"/>
            <a:lstStyle/>
            <a:p>
              <a:pPr algn="ctr">
                <a:lnSpc>
                  <a:spcPts val="12319"/>
                </a:lnSpc>
              </a:pPr>
              <a:r>
                <a:rPr lang="en-US" sz="8799">
                  <a:solidFill>
                    <a:srgbClr val="FFFFFF"/>
                  </a:solidFill>
                  <a:latin typeface="Trebuchet MS Bold"/>
                </a:rPr>
                <a:t>O</a:t>
              </a:r>
            </a:p>
          </p:txBody>
        </p:sp>
      </p:grpSp>
      <p:grpSp>
        <p:nvGrpSpPr>
          <p:cNvPr name="Group 15" id="15"/>
          <p:cNvGrpSpPr/>
          <p:nvPr/>
        </p:nvGrpSpPr>
        <p:grpSpPr>
          <a:xfrm rot="0">
            <a:off x="448688" y="1549109"/>
            <a:ext cx="5388172" cy="3903980"/>
            <a:chOff x="0" y="0"/>
            <a:chExt cx="7184230" cy="5205307"/>
          </a:xfrm>
        </p:grpSpPr>
        <p:sp>
          <p:nvSpPr>
            <p:cNvPr name="TextBox 16" id="16"/>
            <p:cNvSpPr txBox="true"/>
            <p:nvPr/>
          </p:nvSpPr>
          <p:spPr>
            <a:xfrm rot="0">
              <a:off x="0" y="-28575"/>
              <a:ext cx="7184230" cy="590762"/>
            </a:xfrm>
            <a:prstGeom prst="rect">
              <a:avLst/>
            </a:prstGeom>
          </p:spPr>
          <p:txBody>
            <a:bodyPr anchor="t" rtlCol="false" tIns="0" lIns="0" bIns="0" rIns="0">
              <a:spAutoFit/>
            </a:bodyPr>
            <a:lstStyle/>
            <a:p>
              <a:pPr>
                <a:lnSpc>
                  <a:spcPts val="3640"/>
                </a:lnSpc>
              </a:pPr>
              <a:r>
                <a:rPr lang="en-US" sz="2800" spc="84">
                  <a:solidFill>
                    <a:srgbClr val="2C92D5"/>
                  </a:solidFill>
                  <a:latin typeface="Trebuchet MS Bold"/>
                </a:rPr>
                <a:t>FORCES/STRENGTHS</a:t>
              </a:r>
            </a:p>
          </p:txBody>
        </p:sp>
        <p:sp>
          <p:nvSpPr>
            <p:cNvPr name="TextBox 17" id="17"/>
            <p:cNvSpPr txBox="true"/>
            <p:nvPr/>
          </p:nvSpPr>
          <p:spPr>
            <a:xfrm rot="0">
              <a:off x="0" y="759037"/>
              <a:ext cx="7184230" cy="4446270"/>
            </a:xfrm>
            <a:prstGeom prst="rect">
              <a:avLst/>
            </a:prstGeom>
          </p:spPr>
          <p:txBody>
            <a:bodyPr anchor="t" rtlCol="false" tIns="0" lIns="0" bIns="0" rIns="0">
              <a:spAutoFit/>
            </a:bodyPr>
            <a:lstStyle/>
            <a:p>
              <a:pPr marL="518160" indent="-259080" lvl="1">
                <a:lnSpc>
                  <a:spcPts val="3359"/>
                </a:lnSpc>
                <a:buFont typeface="Arial"/>
                <a:buChar char="•"/>
              </a:pPr>
              <a:r>
                <a:rPr lang="en-US" sz="2400" spc="36">
                  <a:solidFill>
                    <a:srgbClr val="191919"/>
                  </a:solidFill>
                  <a:latin typeface="Trebuchet MS Bold"/>
                </a:rPr>
                <a:t>Saisie automatique des time shit</a:t>
              </a:r>
            </a:p>
            <a:p>
              <a:pPr marL="518160" indent="-259080" lvl="1">
                <a:lnSpc>
                  <a:spcPts val="3359"/>
                </a:lnSpc>
                <a:buFont typeface="Arial"/>
                <a:buChar char="•"/>
              </a:pPr>
              <a:r>
                <a:rPr lang="en-US" sz="2400" spc="36">
                  <a:solidFill>
                    <a:srgbClr val="191919"/>
                  </a:solidFill>
                  <a:latin typeface="Trebuchet MS Bold"/>
                </a:rPr>
                <a:t>Meilleure suivie des activités</a:t>
              </a:r>
            </a:p>
            <a:p>
              <a:pPr marL="518160" indent="-259080" lvl="1">
                <a:lnSpc>
                  <a:spcPts val="3359"/>
                </a:lnSpc>
                <a:buFont typeface="Arial"/>
                <a:buChar char="•"/>
              </a:pPr>
              <a:r>
                <a:rPr lang="en-US" sz="2400" spc="36">
                  <a:solidFill>
                    <a:srgbClr val="191919"/>
                  </a:solidFill>
                  <a:latin typeface="Trebuchet MS Bold"/>
                </a:rPr>
                <a:t>Flexibilité d’horaires</a:t>
              </a:r>
            </a:p>
            <a:p>
              <a:pPr marL="518160" indent="-259080" lvl="1">
                <a:lnSpc>
                  <a:spcPts val="3359"/>
                </a:lnSpc>
                <a:buFont typeface="Arial"/>
                <a:buChar char="•"/>
              </a:pPr>
              <a:r>
                <a:rPr lang="en-US" sz="2400" spc="36">
                  <a:solidFill>
                    <a:srgbClr val="191919"/>
                  </a:solidFill>
                  <a:latin typeface="Trebuchet MS Bold"/>
                </a:rPr>
                <a:t>Meilleure évaluation de la charge de travail</a:t>
              </a:r>
            </a:p>
            <a:p>
              <a:pPr marL="518160" indent="-259080" lvl="1">
                <a:lnSpc>
                  <a:spcPts val="3359"/>
                </a:lnSpc>
                <a:buFont typeface="Arial"/>
                <a:buChar char="•"/>
              </a:pPr>
              <a:r>
                <a:rPr lang="en-US" sz="2400" spc="36">
                  <a:solidFill>
                    <a:srgbClr val="191919"/>
                  </a:solidFill>
                  <a:latin typeface="Trebuchet MS Bold"/>
                </a:rPr>
                <a:t>Réduction des risques de fraude</a:t>
              </a:r>
            </a:p>
            <a:p>
              <a:pPr>
                <a:lnSpc>
                  <a:spcPts val="3359"/>
                </a:lnSpc>
              </a:pPr>
            </a:p>
            <a:p>
              <a:pPr>
                <a:lnSpc>
                  <a:spcPts val="3359"/>
                </a:lnSpc>
              </a:pPr>
            </a:p>
          </p:txBody>
        </p:sp>
      </p:grpSp>
      <p:grpSp>
        <p:nvGrpSpPr>
          <p:cNvPr name="Group 18" id="18"/>
          <p:cNvGrpSpPr/>
          <p:nvPr/>
        </p:nvGrpSpPr>
        <p:grpSpPr>
          <a:xfrm rot="0">
            <a:off x="12869723" y="1606259"/>
            <a:ext cx="4588155" cy="2227580"/>
            <a:chOff x="0" y="0"/>
            <a:chExt cx="6117539" cy="2970107"/>
          </a:xfrm>
        </p:grpSpPr>
        <p:sp>
          <p:nvSpPr>
            <p:cNvPr name="TextBox 19" id="19"/>
            <p:cNvSpPr txBox="true"/>
            <p:nvPr/>
          </p:nvSpPr>
          <p:spPr>
            <a:xfrm rot="0">
              <a:off x="0" y="-28575"/>
              <a:ext cx="6117539" cy="590762"/>
            </a:xfrm>
            <a:prstGeom prst="rect">
              <a:avLst/>
            </a:prstGeom>
          </p:spPr>
          <p:txBody>
            <a:bodyPr anchor="t" rtlCol="false" tIns="0" lIns="0" bIns="0" rIns="0">
              <a:spAutoFit/>
            </a:bodyPr>
            <a:lstStyle/>
            <a:p>
              <a:pPr>
                <a:lnSpc>
                  <a:spcPts val="3640"/>
                </a:lnSpc>
              </a:pPr>
              <a:r>
                <a:rPr lang="en-US" sz="2800" spc="84">
                  <a:solidFill>
                    <a:srgbClr val="2C92D5"/>
                  </a:solidFill>
                  <a:latin typeface="Trebuchet MS Bold"/>
                </a:rPr>
                <a:t>FAIBLESSES/WEAKNESSES</a:t>
              </a:r>
            </a:p>
          </p:txBody>
        </p:sp>
        <p:sp>
          <p:nvSpPr>
            <p:cNvPr name="TextBox 20" id="20"/>
            <p:cNvSpPr txBox="true"/>
            <p:nvPr/>
          </p:nvSpPr>
          <p:spPr>
            <a:xfrm rot="0">
              <a:off x="0" y="759037"/>
              <a:ext cx="6117539" cy="2211070"/>
            </a:xfrm>
            <a:prstGeom prst="rect">
              <a:avLst/>
            </a:prstGeom>
          </p:spPr>
          <p:txBody>
            <a:bodyPr anchor="t" rtlCol="false" tIns="0" lIns="0" bIns="0" rIns="0">
              <a:spAutoFit/>
            </a:bodyPr>
            <a:lstStyle/>
            <a:p>
              <a:pPr marL="518160" indent="-259080" lvl="1">
                <a:lnSpc>
                  <a:spcPts val="3359"/>
                </a:lnSpc>
                <a:buFont typeface="Arial"/>
                <a:buChar char="•"/>
              </a:pPr>
              <a:r>
                <a:rPr lang="en-US" sz="2400" spc="36">
                  <a:solidFill>
                    <a:srgbClr val="191919"/>
                  </a:solidFill>
                  <a:latin typeface="Trebuchet MS Bold"/>
                </a:rPr>
                <a:t>Mauvaise compréhension du produit</a:t>
              </a:r>
            </a:p>
            <a:p>
              <a:pPr marL="518160" indent="-259080" lvl="1">
                <a:lnSpc>
                  <a:spcPts val="3359"/>
                </a:lnSpc>
                <a:buFont typeface="Arial"/>
                <a:buChar char="•"/>
              </a:pPr>
              <a:r>
                <a:rPr lang="en-US" sz="2400" spc="36">
                  <a:solidFill>
                    <a:srgbClr val="191919"/>
                  </a:solidFill>
                  <a:latin typeface="Trebuchet MS Bold"/>
                </a:rPr>
                <a:t>Manque de confiance</a:t>
              </a:r>
            </a:p>
            <a:p>
              <a:pPr marL="518160" indent="-259080" lvl="1">
                <a:lnSpc>
                  <a:spcPts val="3359"/>
                </a:lnSpc>
                <a:buFont typeface="Arial"/>
                <a:buChar char="•"/>
              </a:pPr>
              <a:r>
                <a:rPr lang="en-US" sz="2400" spc="36">
                  <a:solidFill>
                    <a:srgbClr val="191919"/>
                  </a:solidFill>
                  <a:latin typeface="Trebuchet MS Bold"/>
                </a:rPr>
                <a:t>Difficulté d’adaptation</a:t>
              </a:r>
            </a:p>
          </p:txBody>
        </p:sp>
      </p:grpSp>
      <p:grpSp>
        <p:nvGrpSpPr>
          <p:cNvPr name="Group 21" id="21"/>
          <p:cNvGrpSpPr/>
          <p:nvPr/>
        </p:nvGrpSpPr>
        <p:grpSpPr>
          <a:xfrm rot="0">
            <a:off x="13068300" y="5895949"/>
            <a:ext cx="4191000" cy="1389380"/>
            <a:chOff x="0" y="0"/>
            <a:chExt cx="5588000" cy="1852507"/>
          </a:xfrm>
        </p:grpSpPr>
        <p:sp>
          <p:nvSpPr>
            <p:cNvPr name="TextBox 22" id="22"/>
            <p:cNvSpPr txBox="true"/>
            <p:nvPr/>
          </p:nvSpPr>
          <p:spPr>
            <a:xfrm rot="0">
              <a:off x="0" y="-28575"/>
              <a:ext cx="5588000" cy="590762"/>
            </a:xfrm>
            <a:prstGeom prst="rect">
              <a:avLst/>
            </a:prstGeom>
          </p:spPr>
          <p:txBody>
            <a:bodyPr anchor="t" rtlCol="false" tIns="0" lIns="0" bIns="0" rIns="0">
              <a:spAutoFit/>
            </a:bodyPr>
            <a:lstStyle/>
            <a:p>
              <a:pPr>
                <a:lnSpc>
                  <a:spcPts val="3640"/>
                </a:lnSpc>
              </a:pPr>
              <a:r>
                <a:rPr lang="en-US" sz="2800" spc="84">
                  <a:solidFill>
                    <a:srgbClr val="2C92D5"/>
                  </a:solidFill>
                  <a:latin typeface="Trebuchet MS Bold"/>
                </a:rPr>
                <a:t>MENACES/THREATS</a:t>
              </a:r>
            </a:p>
          </p:txBody>
        </p:sp>
        <p:sp>
          <p:nvSpPr>
            <p:cNvPr name="TextBox 23" id="23"/>
            <p:cNvSpPr txBox="true"/>
            <p:nvPr/>
          </p:nvSpPr>
          <p:spPr>
            <a:xfrm rot="0">
              <a:off x="0" y="759037"/>
              <a:ext cx="5588000" cy="1093470"/>
            </a:xfrm>
            <a:prstGeom prst="rect">
              <a:avLst/>
            </a:prstGeom>
          </p:spPr>
          <p:txBody>
            <a:bodyPr anchor="t" rtlCol="false" tIns="0" lIns="0" bIns="0" rIns="0">
              <a:spAutoFit/>
            </a:bodyPr>
            <a:lstStyle/>
            <a:p>
              <a:pPr marL="518160" indent="-259080" lvl="1">
                <a:lnSpc>
                  <a:spcPts val="3359"/>
                </a:lnSpc>
                <a:buFont typeface="Arial"/>
                <a:buChar char="•"/>
              </a:pPr>
              <a:r>
                <a:rPr lang="en-US" sz="2400" spc="36">
                  <a:solidFill>
                    <a:srgbClr val="191919"/>
                  </a:solidFill>
                  <a:latin typeface="Trebuchet MS Bold"/>
                </a:rPr>
                <a:t>Réticence des employés</a:t>
              </a:r>
            </a:p>
            <a:p>
              <a:pPr marL="518160" indent="-259080" lvl="1">
                <a:lnSpc>
                  <a:spcPts val="3359"/>
                </a:lnSpc>
                <a:buFont typeface="Arial"/>
                <a:buChar char="•"/>
              </a:pPr>
              <a:r>
                <a:rPr lang="en-US" sz="2400" spc="36">
                  <a:solidFill>
                    <a:srgbClr val="191919"/>
                  </a:solidFill>
                  <a:latin typeface="Trebuchet MS Bold"/>
                </a:rPr>
                <a:t>Problèmes juridiques</a:t>
              </a:r>
            </a:p>
          </p:txBody>
        </p:sp>
      </p:grpSp>
      <p:grpSp>
        <p:nvGrpSpPr>
          <p:cNvPr name="Group 24" id="24"/>
          <p:cNvGrpSpPr/>
          <p:nvPr/>
        </p:nvGrpSpPr>
        <p:grpSpPr>
          <a:xfrm rot="0">
            <a:off x="149563" y="5881661"/>
            <a:ext cx="5687298" cy="1808480"/>
            <a:chOff x="0" y="0"/>
            <a:chExt cx="7583064" cy="2411307"/>
          </a:xfrm>
        </p:grpSpPr>
        <p:sp>
          <p:nvSpPr>
            <p:cNvPr name="TextBox 25" id="25"/>
            <p:cNvSpPr txBox="true"/>
            <p:nvPr/>
          </p:nvSpPr>
          <p:spPr>
            <a:xfrm rot="0">
              <a:off x="0" y="-28575"/>
              <a:ext cx="7583064" cy="590762"/>
            </a:xfrm>
            <a:prstGeom prst="rect">
              <a:avLst/>
            </a:prstGeom>
          </p:spPr>
          <p:txBody>
            <a:bodyPr anchor="t" rtlCol="false" tIns="0" lIns="0" bIns="0" rIns="0">
              <a:spAutoFit/>
            </a:bodyPr>
            <a:lstStyle/>
            <a:p>
              <a:pPr>
                <a:lnSpc>
                  <a:spcPts val="3640"/>
                </a:lnSpc>
              </a:pPr>
              <a:r>
                <a:rPr lang="en-US" sz="2800" spc="84">
                  <a:solidFill>
                    <a:srgbClr val="2C92D5"/>
                  </a:solidFill>
                  <a:latin typeface="Trebuchet MS Bold"/>
                </a:rPr>
                <a:t>OPPORTUNITES/OPPORTUNITIES</a:t>
              </a:r>
            </a:p>
          </p:txBody>
        </p:sp>
        <p:sp>
          <p:nvSpPr>
            <p:cNvPr name="TextBox 26" id="26"/>
            <p:cNvSpPr txBox="true"/>
            <p:nvPr/>
          </p:nvSpPr>
          <p:spPr>
            <a:xfrm rot="0">
              <a:off x="0" y="759037"/>
              <a:ext cx="7583064" cy="1652270"/>
            </a:xfrm>
            <a:prstGeom prst="rect">
              <a:avLst/>
            </a:prstGeom>
          </p:spPr>
          <p:txBody>
            <a:bodyPr anchor="t" rtlCol="false" tIns="0" lIns="0" bIns="0" rIns="0">
              <a:spAutoFit/>
            </a:bodyPr>
            <a:lstStyle/>
            <a:p>
              <a:pPr marL="518160" indent="-259080" lvl="1">
                <a:lnSpc>
                  <a:spcPts val="3359"/>
                </a:lnSpc>
                <a:buFont typeface="Arial"/>
                <a:buChar char="•"/>
              </a:pPr>
              <a:r>
                <a:rPr lang="en-US" sz="2400" spc="36">
                  <a:solidFill>
                    <a:srgbClr val="191919"/>
                  </a:solidFill>
                  <a:latin typeface="Trebuchet MS Bold"/>
                </a:rPr>
                <a:t>Analyse des données pour améliorer la productivité </a:t>
              </a:r>
            </a:p>
            <a:p>
              <a:pPr marL="518160" indent="-259080" lvl="1">
                <a:lnSpc>
                  <a:spcPts val="3359"/>
                </a:lnSpc>
                <a:buFont typeface="Arial"/>
                <a:buChar char="•"/>
              </a:pPr>
              <a:r>
                <a:rPr lang="en-US" sz="2400" spc="36">
                  <a:solidFill>
                    <a:srgbClr val="191919"/>
                  </a:solidFill>
                  <a:latin typeface="Trebuchet MS Bold"/>
                </a:rPr>
                <a:t>Meilleure gestion de l’équipe</a:t>
              </a:r>
            </a:p>
          </p:txBody>
        </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F6F3EF"/>
        </a:solidFill>
      </p:bgPr>
    </p:bg>
    <p:spTree>
      <p:nvGrpSpPr>
        <p:cNvPr id="1" name=""/>
        <p:cNvGrpSpPr/>
        <p:nvPr/>
      </p:nvGrpSpPr>
      <p:grpSpPr>
        <a:xfrm>
          <a:off x="0" y="0"/>
          <a:ext cx="0" cy="0"/>
          <a:chOff x="0" y="0"/>
          <a:chExt cx="0" cy="0"/>
        </a:xfrm>
      </p:grpSpPr>
      <p:sp>
        <p:nvSpPr>
          <p:cNvPr name="TextBox 2" id="2"/>
          <p:cNvSpPr txBox="true"/>
          <p:nvPr/>
        </p:nvSpPr>
        <p:spPr>
          <a:xfrm rot="0">
            <a:off x="2324535" y="123825"/>
            <a:ext cx="7786490" cy="730250"/>
          </a:xfrm>
          <a:prstGeom prst="rect">
            <a:avLst/>
          </a:prstGeom>
        </p:spPr>
        <p:txBody>
          <a:bodyPr anchor="t" rtlCol="false" tIns="0" lIns="0" bIns="0" rIns="0">
            <a:spAutoFit/>
          </a:bodyPr>
          <a:lstStyle/>
          <a:p>
            <a:pPr>
              <a:lnSpc>
                <a:spcPts val="5500"/>
              </a:lnSpc>
            </a:pPr>
            <a:r>
              <a:rPr lang="en-US" sz="5000" spc="95">
                <a:solidFill>
                  <a:srgbClr val="183B23"/>
                </a:solidFill>
                <a:latin typeface="Trebuchet MS Bold"/>
              </a:rPr>
              <a:t>PITCH ELEVATOR</a:t>
            </a:r>
          </a:p>
        </p:txBody>
      </p:sp>
      <p:sp>
        <p:nvSpPr>
          <p:cNvPr name="TextBox 3" id="3"/>
          <p:cNvSpPr txBox="true"/>
          <p:nvPr/>
        </p:nvSpPr>
        <p:spPr>
          <a:xfrm rot="0">
            <a:off x="357143" y="2098675"/>
            <a:ext cx="17573714" cy="6108700"/>
          </a:xfrm>
          <a:prstGeom prst="rect">
            <a:avLst/>
          </a:prstGeom>
        </p:spPr>
        <p:txBody>
          <a:bodyPr anchor="t" rtlCol="false" tIns="0" lIns="0" bIns="0" rIns="0">
            <a:spAutoFit/>
          </a:bodyPr>
          <a:lstStyle/>
          <a:p>
            <a:pPr>
              <a:lnSpc>
                <a:spcPts val="4400"/>
              </a:lnSpc>
            </a:pPr>
            <a:r>
              <a:rPr lang="en-US" sz="4000" spc="76">
                <a:solidFill>
                  <a:srgbClr val="183B23"/>
                </a:solidFill>
                <a:latin typeface="Trebuchet MS"/>
              </a:rPr>
              <a:t>Passez d'un pointage archaïque à un pilotage éclairé de la performance !</a:t>
            </a:r>
          </a:p>
          <a:p>
            <a:pPr>
              <a:lnSpc>
                <a:spcPts val="4400"/>
              </a:lnSpc>
            </a:pPr>
          </a:p>
          <a:p>
            <a:pPr>
              <a:lnSpc>
                <a:spcPts val="4400"/>
              </a:lnSpc>
            </a:pPr>
            <a:r>
              <a:rPr lang="en-US" sz="4000" spc="76">
                <a:solidFill>
                  <a:srgbClr val="183B23"/>
                </a:solidFill>
                <a:latin typeface="Trebuchet MS"/>
              </a:rPr>
              <a:t>OCat a été conçu pour vous, les employés et les managers qui veulent optimiser votre productivité et améliorer votre flexibilité de travail. </a:t>
            </a:r>
          </a:p>
          <a:p>
            <a:pPr>
              <a:lnSpc>
                <a:spcPts val="4400"/>
              </a:lnSpc>
            </a:pPr>
          </a:p>
          <a:p>
            <a:pPr>
              <a:lnSpc>
                <a:spcPts val="4400"/>
              </a:lnSpc>
            </a:pPr>
            <a:r>
              <a:rPr lang="en-US" sz="4000" spc="76">
                <a:solidFill>
                  <a:srgbClr val="183B23"/>
                </a:solidFill>
                <a:latin typeface="Trebuchet MS"/>
              </a:rPr>
              <a:t>OCat est un outil de pointage qui au contraire de tous ses concurrents, permet  d'améliorer la gestion du temps, d'identifier les axes d'amélioration de la productivité, de récupérer des données exploitables pour optimiser l'organisation du travail.</a:t>
            </a:r>
          </a:p>
          <a:p>
            <a:pPr>
              <a:lnSpc>
                <a:spcPts val="4400"/>
              </a:lnSpc>
            </a:pPr>
            <a:r>
              <a:rPr lang="en-US" sz="4000" spc="76">
                <a:solidFill>
                  <a:srgbClr val="183B23"/>
                </a:solidFill>
                <a:latin typeface="Trebuchet MS"/>
              </a:rPr>
              <a:t>C'est la solution gagnante pour la performance et le bien-être de vos équipes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6F3EF"/>
        </a:solidFill>
      </p:bgPr>
    </p:bg>
    <p:spTree>
      <p:nvGrpSpPr>
        <p:cNvPr id="1" name=""/>
        <p:cNvGrpSpPr/>
        <p:nvPr/>
      </p:nvGrpSpPr>
      <p:grpSpPr>
        <a:xfrm>
          <a:off x="0" y="0"/>
          <a:ext cx="0" cy="0"/>
          <a:chOff x="0" y="0"/>
          <a:chExt cx="0" cy="0"/>
        </a:xfrm>
      </p:grpSpPr>
      <p:grpSp>
        <p:nvGrpSpPr>
          <p:cNvPr name="Group 2" id="2"/>
          <p:cNvGrpSpPr/>
          <p:nvPr/>
        </p:nvGrpSpPr>
        <p:grpSpPr>
          <a:xfrm rot="0">
            <a:off x="309239" y="1788028"/>
            <a:ext cx="5681314" cy="590461"/>
            <a:chOff x="0" y="0"/>
            <a:chExt cx="1496313" cy="155512"/>
          </a:xfrm>
        </p:grpSpPr>
        <p:sp>
          <p:nvSpPr>
            <p:cNvPr name="Freeform 3" id="3"/>
            <p:cNvSpPr/>
            <p:nvPr/>
          </p:nvSpPr>
          <p:spPr>
            <a:xfrm flipH="false" flipV="false" rot="0">
              <a:off x="0" y="0"/>
              <a:ext cx="1496313" cy="155512"/>
            </a:xfrm>
            <a:custGeom>
              <a:avLst/>
              <a:gdLst/>
              <a:ahLst/>
              <a:cxnLst/>
              <a:rect r="r" b="b" t="t" l="l"/>
              <a:pathLst>
                <a:path h="155512" w="1496313">
                  <a:moveTo>
                    <a:pt x="47694" y="0"/>
                  </a:moveTo>
                  <a:lnTo>
                    <a:pt x="1448619" y="0"/>
                  </a:lnTo>
                  <a:cubicBezTo>
                    <a:pt x="1461268" y="0"/>
                    <a:pt x="1473399" y="5025"/>
                    <a:pt x="1482344" y="13969"/>
                  </a:cubicBezTo>
                  <a:cubicBezTo>
                    <a:pt x="1491288" y="22914"/>
                    <a:pt x="1496313" y="35045"/>
                    <a:pt x="1496313" y="47694"/>
                  </a:cubicBezTo>
                  <a:lnTo>
                    <a:pt x="1496313" y="107818"/>
                  </a:lnTo>
                  <a:cubicBezTo>
                    <a:pt x="1496313" y="120467"/>
                    <a:pt x="1491288" y="132598"/>
                    <a:pt x="1482344" y="141543"/>
                  </a:cubicBezTo>
                  <a:cubicBezTo>
                    <a:pt x="1473399" y="150487"/>
                    <a:pt x="1461268" y="155512"/>
                    <a:pt x="1448619" y="155512"/>
                  </a:cubicBezTo>
                  <a:lnTo>
                    <a:pt x="47694" y="155512"/>
                  </a:lnTo>
                  <a:cubicBezTo>
                    <a:pt x="35045" y="155512"/>
                    <a:pt x="22914" y="150487"/>
                    <a:pt x="13969" y="141543"/>
                  </a:cubicBezTo>
                  <a:cubicBezTo>
                    <a:pt x="5025" y="132598"/>
                    <a:pt x="0" y="120467"/>
                    <a:pt x="0" y="107818"/>
                  </a:cubicBezTo>
                  <a:lnTo>
                    <a:pt x="0" y="47694"/>
                  </a:lnTo>
                  <a:cubicBezTo>
                    <a:pt x="0" y="35045"/>
                    <a:pt x="5025" y="22914"/>
                    <a:pt x="13969" y="13969"/>
                  </a:cubicBezTo>
                  <a:cubicBezTo>
                    <a:pt x="22914" y="5025"/>
                    <a:pt x="35045" y="0"/>
                    <a:pt x="47694" y="0"/>
                  </a:cubicBezTo>
                  <a:close/>
                </a:path>
              </a:pathLst>
            </a:custGeom>
            <a:solidFill>
              <a:srgbClr val="F5D6C3">
                <a:alpha val="69804"/>
              </a:srgbClr>
            </a:solidFill>
          </p:spPr>
        </p:sp>
        <p:sp>
          <p:nvSpPr>
            <p:cNvPr name="TextBox 4" id="4"/>
            <p:cNvSpPr txBox="true"/>
            <p:nvPr/>
          </p:nvSpPr>
          <p:spPr>
            <a:xfrm>
              <a:off x="0" y="28575"/>
              <a:ext cx="1496313" cy="126937"/>
            </a:xfrm>
            <a:prstGeom prst="rect">
              <a:avLst/>
            </a:prstGeom>
          </p:spPr>
          <p:txBody>
            <a:bodyPr anchor="ctr" rtlCol="false" tIns="50800" lIns="50800" bIns="50800" rIns="50800"/>
            <a:lstStyle/>
            <a:p>
              <a:pPr algn="ctr">
                <a:lnSpc>
                  <a:spcPts val="2369"/>
                </a:lnSpc>
              </a:pPr>
              <a:r>
                <a:rPr lang="en-US" sz="2300" spc="115">
                  <a:solidFill>
                    <a:srgbClr val="000000">
                      <a:alpha val="69804"/>
                    </a:srgbClr>
                  </a:solidFill>
                  <a:latin typeface="Trebuchet MS Bold"/>
                </a:rPr>
                <a:t>Ronaldo</a:t>
              </a:r>
            </a:p>
          </p:txBody>
        </p:sp>
      </p:grpSp>
      <p:grpSp>
        <p:nvGrpSpPr>
          <p:cNvPr name="Group 5" id="5"/>
          <p:cNvGrpSpPr/>
          <p:nvPr/>
        </p:nvGrpSpPr>
        <p:grpSpPr>
          <a:xfrm rot="0">
            <a:off x="514231" y="2778539"/>
            <a:ext cx="1638031" cy="2063372"/>
            <a:chOff x="0" y="0"/>
            <a:chExt cx="2184042" cy="2751163"/>
          </a:xfrm>
        </p:grpSpPr>
        <p:pic>
          <p:nvPicPr>
            <p:cNvPr name="Picture 6" id="6"/>
            <p:cNvPicPr>
              <a:picLocks noChangeAspect="true"/>
            </p:cNvPicPr>
            <p:nvPr/>
          </p:nvPicPr>
          <p:blipFill>
            <a:blip r:embed="rId2"/>
            <a:srcRect l="0" t="8011" r="0" b="8011"/>
            <a:stretch>
              <a:fillRect/>
            </a:stretch>
          </p:blipFill>
          <p:spPr>
            <a:xfrm flipH="false" flipV="false">
              <a:off x="0" y="0"/>
              <a:ext cx="2184042" cy="2751163"/>
            </a:xfrm>
            <a:prstGeom prst="rect">
              <a:avLst/>
            </a:prstGeom>
          </p:spPr>
        </p:pic>
      </p:grpSp>
      <p:grpSp>
        <p:nvGrpSpPr>
          <p:cNvPr name="Group 7" id="7"/>
          <p:cNvGrpSpPr/>
          <p:nvPr/>
        </p:nvGrpSpPr>
        <p:grpSpPr>
          <a:xfrm rot="0">
            <a:off x="2602141" y="2778539"/>
            <a:ext cx="4524625" cy="2063372"/>
            <a:chOff x="0" y="0"/>
            <a:chExt cx="1191671" cy="543440"/>
          </a:xfrm>
        </p:grpSpPr>
        <p:sp>
          <p:nvSpPr>
            <p:cNvPr name="Freeform 8" id="8"/>
            <p:cNvSpPr/>
            <p:nvPr/>
          </p:nvSpPr>
          <p:spPr>
            <a:xfrm flipH="false" flipV="false" rot="0">
              <a:off x="0" y="0"/>
              <a:ext cx="1191671" cy="543440"/>
            </a:xfrm>
            <a:custGeom>
              <a:avLst/>
              <a:gdLst/>
              <a:ahLst/>
              <a:cxnLst/>
              <a:rect r="r" b="b" t="t" l="l"/>
              <a:pathLst>
                <a:path h="543440" w="1191671">
                  <a:moveTo>
                    <a:pt x="59887" y="0"/>
                  </a:moveTo>
                  <a:lnTo>
                    <a:pt x="1131784" y="0"/>
                  </a:lnTo>
                  <a:cubicBezTo>
                    <a:pt x="1147667" y="0"/>
                    <a:pt x="1162899" y="6310"/>
                    <a:pt x="1174130" y="17541"/>
                  </a:cubicBezTo>
                  <a:cubicBezTo>
                    <a:pt x="1185361" y="28772"/>
                    <a:pt x="1191671" y="44004"/>
                    <a:pt x="1191671" y="59887"/>
                  </a:cubicBezTo>
                  <a:lnTo>
                    <a:pt x="1191671" y="483552"/>
                  </a:lnTo>
                  <a:cubicBezTo>
                    <a:pt x="1191671" y="516627"/>
                    <a:pt x="1164858" y="543440"/>
                    <a:pt x="1131784" y="543440"/>
                  </a:cubicBezTo>
                  <a:lnTo>
                    <a:pt x="59887" y="543440"/>
                  </a:lnTo>
                  <a:cubicBezTo>
                    <a:pt x="26812" y="543440"/>
                    <a:pt x="0" y="516627"/>
                    <a:pt x="0" y="483552"/>
                  </a:cubicBezTo>
                  <a:lnTo>
                    <a:pt x="0" y="59887"/>
                  </a:lnTo>
                  <a:cubicBezTo>
                    <a:pt x="0" y="26812"/>
                    <a:pt x="26812" y="0"/>
                    <a:pt x="59887" y="0"/>
                  </a:cubicBezTo>
                  <a:close/>
                </a:path>
              </a:pathLst>
            </a:custGeom>
            <a:solidFill>
              <a:srgbClr val="F5D6C3">
                <a:alpha val="69804"/>
              </a:srgbClr>
            </a:solidFill>
          </p:spPr>
        </p:sp>
        <p:sp>
          <p:nvSpPr>
            <p:cNvPr name="TextBox 9" id="9"/>
            <p:cNvSpPr txBox="true"/>
            <p:nvPr/>
          </p:nvSpPr>
          <p:spPr>
            <a:xfrm>
              <a:off x="0" y="28575"/>
              <a:ext cx="1191671" cy="514865"/>
            </a:xfrm>
            <a:prstGeom prst="rect">
              <a:avLst/>
            </a:prstGeom>
          </p:spPr>
          <p:txBody>
            <a:bodyPr anchor="ctr" rtlCol="false" tIns="50800" lIns="50800" bIns="50800" rIns="50800"/>
            <a:lstStyle/>
            <a:p>
              <a:pPr>
                <a:lnSpc>
                  <a:spcPts val="2369"/>
                </a:lnSpc>
              </a:pPr>
            </a:p>
          </p:txBody>
        </p:sp>
      </p:grpSp>
      <p:grpSp>
        <p:nvGrpSpPr>
          <p:cNvPr name="Group 10" id="10"/>
          <p:cNvGrpSpPr/>
          <p:nvPr/>
        </p:nvGrpSpPr>
        <p:grpSpPr>
          <a:xfrm rot="0">
            <a:off x="309239" y="5241961"/>
            <a:ext cx="3249847" cy="4376751"/>
            <a:chOff x="0" y="0"/>
            <a:chExt cx="855927" cy="1152725"/>
          </a:xfrm>
        </p:grpSpPr>
        <p:sp>
          <p:nvSpPr>
            <p:cNvPr name="Freeform 11" id="11"/>
            <p:cNvSpPr/>
            <p:nvPr/>
          </p:nvSpPr>
          <p:spPr>
            <a:xfrm flipH="false" flipV="false" rot="0">
              <a:off x="0" y="0"/>
              <a:ext cx="855927" cy="1152725"/>
            </a:xfrm>
            <a:custGeom>
              <a:avLst/>
              <a:gdLst/>
              <a:ahLst/>
              <a:cxnLst/>
              <a:rect r="r" b="b" t="t" l="l"/>
              <a:pathLst>
                <a:path h="1152725" w="855927">
                  <a:moveTo>
                    <a:pt x="83378" y="0"/>
                  </a:moveTo>
                  <a:lnTo>
                    <a:pt x="772548" y="0"/>
                  </a:lnTo>
                  <a:cubicBezTo>
                    <a:pt x="794662" y="0"/>
                    <a:pt x="815869" y="8784"/>
                    <a:pt x="831506" y="24421"/>
                  </a:cubicBezTo>
                  <a:cubicBezTo>
                    <a:pt x="847142" y="40057"/>
                    <a:pt x="855927" y="61265"/>
                    <a:pt x="855927" y="83378"/>
                  </a:cubicBezTo>
                  <a:lnTo>
                    <a:pt x="855927" y="1069346"/>
                  </a:lnTo>
                  <a:cubicBezTo>
                    <a:pt x="855927" y="1115395"/>
                    <a:pt x="818597" y="1152725"/>
                    <a:pt x="772548" y="1152725"/>
                  </a:cubicBezTo>
                  <a:lnTo>
                    <a:pt x="83378" y="1152725"/>
                  </a:lnTo>
                  <a:cubicBezTo>
                    <a:pt x="61265" y="1152725"/>
                    <a:pt x="40057" y="1143940"/>
                    <a:pt x="24421" y="1128304"/>
                  </a:cubicBezTo>
                  <a:cubicBezTo>
                    <a:pt x="8784" y="1112667"/>
                    <a:pt x="0" y="1091459"/>
                    <a:pt x="0" y="1069346"/>
                  </a:cubicBezTo>
                  <a:lnTo>
                    <a:pt x="0" y="83378"/>
                  </a:lnTo>
                  <a:cubicBezTo>
                    <a:pt x="0" y="61265"/>
                    <a:pt x="8784" y="40057"/>
                    <a:pt x="24421" y="24421"/>
                  </a:cubicBezTo>
                  <a:cubicBezTo>
                    <a:pt x="40057" y="8784"/>
                    <a:pt x="61265" y="0"/>
                    <a:pt x="83378" y="0"/>
                  </a:cubicBezTo>
                  <a:close/>
                </a:path>
              </a:pathLst>
            </a:custGeom>
            <a:solidFill>
              <a:srgbClr val="F5D6C3">
                <a:alpha val="69804"/>
              </a:srgbClr>
            </a:solidFill>
          </p:spPr>
        </p:sp>
        <p:sp>
          <p:nvSpPr>
            <p:cNvPr name="TextBox 12" id="12"/>
            <p:cNvSpPr txBox="true"/>
            <p:nvPr/>
          </p:nvSpPr>
          <p:spPr>
            <a:xfrm>
              <a:off x="0" y="28575"/>
              <a:ext cx="855927" cy="1124150"/>
            </a:xfrm>
            <a:prstGeom prst="rect">
              <a:avLst/>
            </a:prstGeom>
          </p:spPr>
          <p:txBody>
            <a:bodyPr anchor="ctr" rtlCol="false" tIns="50800" lIns="50800" bIns="50800" rIns="50800"/>
            <a:lstStyle/>
            <a:p>
              <a:pPr>
                <a:lnSpc>
                  <a:spcPts val="2368"/>
                </a:lnSpc>
              </a:pPr>
            </a:p>
            <a:p>
              <a:pPr>
                <a:lnSpc>
                  <a:spcPts val="2060"/>
                </a:lnSpc>
              </a:pPr>
            </a:p>
          </p:txBody>
        </p:sp>
      </p:grpSp>
      <p:grpSp>
        <p:nvGrpSpPr>
          <p:cNvPr name="Group 13" id="13"/>
          <p:cNvGrpSpPr/>
          <p:nvPr/>
        </p:nvGrpSpPr>
        <p:grpSpPr>
          <a:xfrm rot="0">
            <a:off x="3881882" y="5241961"/>
            <a:ext cx="3244883" cy="4376751"/>
            <a:chOff x="0" y="0"/>
            <a:chExt cx="854619" cy="1152725"/>
          </a:xfrm>
        </p:grpSpPr>
        <p:sp>
          <p:nvSpPr>
            <p:cNvPr name="Freeform 14" id="14"/>
            <p:cNvSpPr/>
            <p:nvPr/>
          </p:nvSpPr>
          <p:spPr>
            <a:xfrm flipH="false" flipV="false" rot="0">
              <a:off x="0" y="0"/>
              <a:ext cx="854619" cy="1152725"/>
            </a:xfrm>
            <a:custGeom>
              <a:avLst/>
              <a:gdLst/>
              <a:ahLst/>
              <a:cxnLst/>
              <a:rect r="r" b="b" t="t" l="l"/>
              <a:pathLst>
                <a:path h="1152725" w="854619">
                  <a:moveTo>
                    <a:pt x="83506" y="0"/>
                  </a:moveTo>
                  <a:lnTo>
                    <a:pt x="771113" y="0"/>
                  </a:lnTo>
                  <a:cubicBezTo>
                    <a:pt x="793261" y="0"/>
                    <a:pt x="814501" y="8798"/>
                    <a:pt x="830161" y="24458"/>
                  </a:cubicBezTo>
                  <a:cubicBezTo>
                    <a:pt x="845822" y="40119"/>
                    <a:pt x="854619" y="61359"/>
                    <a:pt x="854619" y="83506"/>
                  </a:cubicBezTo>
                  <a:lnTo>
                    <a:pt x="854619" y="1069219"/>
                  </a:lnTo>
                  <a:cubicBezTo>
                    <a:pt x="854619" y="1091366"/>
                    <a:pt x="845822" y="1112606"/>
                    <a:pt x="830161" y="1128266"/>
                  </a:cubicBezTo>
                  <a:cubicBezTo>
                    <a:pt x="814501" y="1143927"/>
                    <a:pt x="793261" y="1152725"/>
                    <a:pt x="771113" y="1152725"/>
                  </a:cubicBezTo>
                  <a:lnTo>
                    <a:pt x="83506" y="1152725"/>
                  </a:lnTo>
                  <a:cubicBezTo>
                    <a:pt x="61359" y="1152725"/>
                    <a:pt x="40119" y="1143927"/>
                    <a:pt x="24458" y="1128266"/>
                  </a:cubicBezTo>
                  <a:cubicBezTo>
                    <a:pt x="8798" y="1112606"/>
                    <a:pt x="0" y="1091366"/>
                    <a:pt x="0" y="1069219"/>
                  </a:cubicBezTo>
                  <a:lnTo>
                    <a:pt x="0" y="83506"/>
                  </a:lnTo>
                  <a:cubicBezTo>
                    <a:pt x="0" y="61359"/>
                    <a:pt x="8798" y="40119"/>
                    <a:pt x="24458" y="24458"/>
                  </a:cubicBezTo>
                  <a:cubicBezTo>
                    <a:pt x="40119" y="8798"/>
                    <a:pt x="61359" y="0"/>
                    <a:pt x="83506" y="0"/>
                  </a:cubicBezTo>
                  <a:close/>
                </a:path>
              </a:pathLst>
            </a:custGeom>
            <a:solidFill>
              <a:srgbClr val="F5D6C3">
                <a:alpha val="69804"/>
              </a:srgbClr>
            </a:solidFill>
          </p:spPr>
        </p:sp>
        <p:sp>
          <p:nvSpPr>
            <p:cNvPr name="TextBox 15" id="15"/>
            <p:cNvSpPr txBox="true"/>
            <p:nvPr/>
          </p:nvSpPr>
          <p:spPr>
            <a:xfrm>
              <a:off x="0" y="28575"/>
              <a:ext cx="854619" cy="1124150"/>
            </a:xfrm>
            <a:prstGeom prst="rect">
              <a:avLst/>
            </a:prstGeom>
          </p:spPr>
          <p:txBody>
            <a:bodyPr anchor="ctr" rtlCol="false" tIns="50800" lIns="50800" bIns="50800" rIns="50800"/>
            <a:lstStyle/>
            <a:p>
              <a:pPr algn="ctr">
                <a:lnSpc>
                  <a:spcPts val="2448"/>
                </a:lnSpc>
              </a:pPr>
            </a:p>
          </p:txBody>
        </p:sp>
      </p:grpSp>
      <p:grpSp>
        <p:nvGrpSpPr>
          <p:cNvPr name="Group 16" id="16"/>
          <p:cNvGrpSpPr/>
          <p:nvPr/>
        </p:nvGrpSpPr>
        <p:grpSpPr>
          <a:xfrm rot="0">
            <a:off x="11327194" y="2778539"/>
            <a:ext cx="6793470" cy="2063372"/>
            <a:chOff x="0" y="0"/>
            <a:chExt cx="1789227" cy="543440"/>
          </a:xfrm>
        </p:grpSpPr>
        <p:sp>
          <p:nvSpPr>
            <p:cNvPr name="Freeform 17" id="17"/>
            <p:cNvSpPr/>
            <p:nvPr/>
          </p:nvSpPr>
          <p:spPr>
            <a:xfrm flipH="false" flipV="false" rot="0">
              <a:off x="0" y="0"/>
              <a:ext cx="1789227" cy="543440"/>
            </a:xfrm>
            <a:custGeom>
              <a:avLst/>
              <a:gdLst/>
              <a:ahLst/>
              <a:cxnLst/>
              <a:rect r="r" b="b" t="t" l="l"/>
              <a:pathLst>
                <a:path h="543440" w="1789227">
                  <a:moveTo>
                    <a:pt x="39886" y="0"/>
                  </a:moveTo>
                  <a:lnTo>
                    <a:pt x="1749340" y="0"/>
                  </a:lnTo>
                  <a:cubicBezTo>
                    <a:pt x="1759919" y="0"/>
                    <a:pt x="1770064" y="4202"/>
                    <a:pt x="1777544" y="11682"/>
                  </a:cubicBezTo>
                  <a:cubicBezTo>
                    <a:pt x="1785024" y="19163"/>
                    <a:pt x="1789227" y="29308"/>
                    <a:pt x="1789227" y="39886"/>
                  </a:cubicBezTo>
                  <a:lnTo>
                    <a:pt x="1789227" y="503553"/>
                  </a:lnTo>
                  <a:cubicBezTo>
                    <a:pt x="1789227" y="525582"/>
                    <a:pt x="1771369" y="543440"/>
                    <a:pt x="1749340" y="543440"/>
                  </a:cubicBezTo>
                  <a:lnTo>
                    <a:pt x="39886" y="543440"/>
                  </a:lnTo>
                  <a:cubicBezTo>
                    <a:pt x="17858" y="543440"/>
                    <a:pt x="0" y="525582"/>
                    <a:pt x="0" y="503553"/>
                  </a:cubicBezTo>
                  <a:lnTo>
                    <a:pt x="0" y="39886"/>
                  </a:lnTo>
                  <a:cubicBezTo>
                    <a:pt x="0" y="17858"/>
                    <a:pt x="17858" y="0"/>
                    <a:pt x="39886" y="0"/>
                  </a:cubicBezTo>
                  <a:close/>
                </a:path>
              </a:pathLst>
            </a:custGeom>
            <a:solidFill>
              <a:srgbClr val="2C92D5">
                <a:alpha val="69804"/>
              </a:srgbClr>
            </a:solidFill>
          </p:spPr>
        </p:sp>
        <p:sp>
          <p:nvSpPr>
            <p:cNvPr name="TextBox 18" id="18"/>
            <p:cNvSpPr txBox="true"/>
            <p:nvPr/>
          </p:nvSpPr>
          <p:spPr>
            <a:xfrm>
              <a:off x="0" y="28575"/>
              <a:ext cx="1789227" cy="514865"/>
            </a:xfrm>
            <a:prstGeom prst="rect">
              <a:avLst/>
            </a:prstGeom>
          </p:spPr>
          <p:txBody>
            <a:bodyPr anchor="ctr" rtlCol="false" tIns="50800" lIns="50800" bIns="50800" rIns="50800"/>
            <a:lstStyle/>
            <a:p>
              <a:pPr algn="ctr">
                <a:lnSpc>
                  <a:spcPts val="2448"/>
                </a:lnSpc>
              </a:pPr>
            </a:p>
          </p:txBody>
        </p:sp>
      </p:grpSp>
      <p:grpSp>
        <p:nvGrpSpPr>
          <p:cNvPr name="Group 19" id="19"/>
          <p:cNvGrpSpPr/>
          <p:nvPr/>
        </p:nvGrpSpPr>
        <p:grpSpPr>
          <a:xfrm rot="0">
            <a:off x="11323872" y="5241961"/>
            <a:ext cx="3400058" cy="4376751"/>
            <a:chOff x="0" y="0"/>
            <a:chExt cx="895488" cy="1152725"/>
          </a:xfrm>
        </p:grpSpPr>
        <p:sp>
          <p:nvSpPr>
            <p:cNvPr name="Freeform 20" id="20"/>
            <p:cNvSpPr/>
            <p:nvPr/>
          </p:nvSpPr>
          <p:spPr>
            <a:xfrm flipH="false" flipV="false" rot="0">
              <a:off x="0" y="0"/>
              <a:ext cx="895488" cy="1152725"/>
            </a:xfrm>
            <a:custGeom>
              <a:avLst/>
              <a:gdLst/>
              <a:ahLst/>
              <a:cxnLst/>
              <a:rect r="r" b="b" t="t" l="l"/>
              <a:pathLst>
                <a:path h="1152725" w="895488">
                  <a:moveTo>
                    <a:pt x="79695" y="0"/>
                  </a:moveTo>
                  <a:lnTo>
                    <a:pt x="815794" y="0"/>
                  </a:lnTo>
                  <a:cubicBezTo>
                    <a:pt x="836930" y="0"/>
                    <a:pt x="857201" y="8396"/>
                    <a:pt x="872146" y="23342"/>
                  </a:cubicBezTo>
                  <a:cubicBezTo>
                    <a:pt x="887092" y="38288"/>
                    <a:pt x="895488" y="58558"/>
                    <a:pt x="895488" y="79695"/>
                  </a:cubicBezTo>
                  <a:lnTo>
                    <a:pt x="895488" y="1073030"/>
                  </a:lnTo>
                  <a:cubicBezTo>
                    <a:pt x="895488" y="1094166"/>
                    <a:pt x="887092" y="1114437"/>
                    <a:pt x="872146" y="1129382"/>
                  </a:cubicBezTo>
                  <a:cubicBezTo>
                    <a:pt x="857201" y="1144328"/>
                    <a:pt x="836930" y="1152725"/>
                    <a:pt x="815794" y="1152725"/>
                  </a:cubicBezTo>
                  <a:lnTo>
                    <a:pt x="79695" y="1152725"/>
                  </a:lnTo>
                  <a:cubicBezTo>
                    <a:pt x="58558" y="1152725"/>
                    <a:pt x="38288" y="1144328"/>
                    <a:pt x="23342" y="1129382"/>
                  </a:cubicBezTo>
                  <a:cubicBezTo>
                    <a:pt x="8396" y="1114437"/>
                    <a:pt x="0" y="1094166"/>
                    <a:pt x="0" y="1073030"/>
                  </a:cubicBezTo>
                  <a:lnTo>
                    <a:pt x="0" y="79695"/>
                  </a:lnTo>
                  <a:cubicBezTo>
                    <a:pt x="0" y="58558"/>
                    <a:pt x="8396" y="38288"/>
                    <a:pt x="23342" y="23342"/>
                  </a:cubicBezTo>
                  <a:cubicBezTo>
                    <a:pt x="38288" y="8396"/>
                    <a:pt x="58558" y="0"/>
                    <a:pt x="79695" y="0"/>
                  </a:cubicBezTo>
                  <a:close/>
                </a:path>
              </a:pathLst>
            </a:custGeom>
            <a:solidFill>
              <a:srgbClr val="2C92D5">
                <a:alpha val="69804"/>
              </a:srgbClr>
            </a:solidFill>
          </p:spPr>
        </p:sp>
        <p:sp>
          <p:nvSpPr>
            <p:cNvPr name="TextBox 21" id="21"/>
            <p:cNvSpPr txBox="true"/>
            <p:nvPr/>
          </p:nvSpPr>
          <p:spPr>
            <a:xfrm>
              <a:off x="0" y="28575"/>
              <a:ext cx="895488" cy="1124150"/>
            </a:xfrm>
            <a:prstGeom prst="rect">
              <a:avLst/>
            </a:prstGeom>
          </p:spPr>
          <p:txBody>
            <a:bodyPr anchor="ctr" rtlCol="false" tIns="50800" lIns="50800" bIns="50800" rIns="50800"/>
            <a:lstStyle/>
            <a:p>
              <a:pPr algn="ctr">
                <a:lnSpc>
                  <a:spcPts val="2369"/>
                </a:lnSpc>
              </a:pPr>
            </a:p>
          </p:txBody>
        </p:sp>
      </p:grpSp>
      <p:grpSp>
        <p:nvGrpSpPr>
          <p:cNvPr name="Group 22" id="22"/>
          <p:cNvGrpSpPr/>
          <p:nvPr/>
        </p:nvGrpSpPr>
        <p:grpSpPr>
          <a:xfrm rot="0">
            <a:off x="14875781" y="5241961"/>
            <a:ext cx="3244883" cy="4376751"/>
            <a:chOff x="0" y="0"/>
            <a:chExt cx="854619" cy="1152725"/>
          </a:xfrm>
        </p:grpSpPr>
        <p:sp>
          <p:nvSpPr>
            <p:cNvPr name="Freeform 23" id="23"/>
            <p:cNvSpPr/>
            <p:nvPr/>
          </p:nvSpPr>
          <p:spPr>
            <a:xfrm flipH="false" flipV="false" rot="0">
              <a:off x="0" y="0"/>
              <a:ext cx="854619" cy="1152725"/>
            </a:xfrm>
            <a:custGeom>
              <a:avLst/>
              <a:gdLst/>
              <a:ahLst/>
              <a:cxnLst/>
              <a:rect r="r" b="b" t="t" l="l"/>
              <a:pathLst>
                <a:path h="1152725" w="854619">
                  <a:moveTo>
                    <a:pt x="83506" y="0"/>
                  </a:moveTo>
                  <a:lnTo>
                    <a:pt x="771113" y="0"/>
                  </a:lnTo>
                  <a:cubicBezTo>
                    <a:pt x="793261" y="0"/>
                    <a:pt x="814501" y="8798"/>
                    <a:pt x="830161" y="24458"/>
                  </a:cubicBezTo>
                  <a:cubicBezTo>
                    <a:pt x="845822" y="40119"/>
                    <a:pt x="854619" y="61359"/>
                    <a:pt x="854619" y="83506"/>
                  </a:cubicBezTo>
                  <a:lnTo>
                    <a:pt x="854619" y="1069219"/>
                  </a:lnTo>
                  <a:cubicBezTo>
                    <a:pt x="854619" y="1091366"/>
                    <a:pt x="845822" y="1112606"/>
                    <a:pt x="830161" y="1128266"/>
                  </a:cubicBezTo>
                  <a:cubicBezTo>
                    <a:pt x="814501" y="1143927"/>
                    <a:pt x="793261" y="1152725"/>
                    <a:pt x="771113" y="1152725"/>
                  </a:cubicBezTo>
                  <a:lnTo>
                    <a:pt x="83506" y="1152725"/>
                  </a:lnTo>
                  <a:cubicBezTo>
                    <a:pt x="61359" y="1152725"/>
                    <a:pt x="40119" y="1143927"/>
                    <a:pt x="24458" y="1128266"/>
                  </a:cubicBezTo>
                  <a:cubicBezTo>
                    <a:pt x="8798" y="1112606"/>
                    <a:pt x="0" y="1091366"/>
                    <a:pt x="0" y="1069219"/>
                  </a:cubicBezTo>
                  <a:lnTo>
                    <a:pt x="0" y="83506"/>
                  </a:lnTo>
                  <a:cubicBezTo>
                    <a:pt x="0" y="61359"/>
                    <a:pt x="8798" y="40119"/>
                    <a:pt x="24458" y="24458"/>
                  </a:cubicBezTo>
                  <a:cubicBezTo>
                    <a:pt x="40119" y="8798"/>
                    <a:pt x="61359" y="0"/>
                    <a:pt x="83506" y="0"/>
                  </a:cubicBezTo>
                  <a:close/>
                </a:path>
              </a:pathLst>
            </a:custGeom>
            <a:solidFill>
              <a:srgbClr val="2C92D5">
                <a:alpha val="69804"/>
              </a:srgbClr>
            </a:solidFill>
          </p:spPr>
        </p:sp>
        <p:sp>
          <p:nvSpPr>
            <p:cNvPr name="TextBox 24" id="24"/>
            <p:cNvSpPr txBox="true"/>
            <p:nvPr/>
          </p:nvSpPr>
          <p:spPr>
            <a:xfrm>
              <a:off x="0" y="0"/>
              <a:ext cx="854619" cy="1152725"/>
            </a:xfrm>
            <a:prstGeom prst="rect">
              <a:avLst/>
            </a:prstGeom>
          </p:spPr>
          <p:txBody>
            <a:bodyPr anchor="ctr" rtlCol="false" tIns="25400" lIns="25400" bIns="25400" rIns="25400"/>
            <a:lstStyle/>
            <a:p>
              <a:pPr algn="ctr">
                <a:lnSpc>
                  <a:spcPts val="2733"/>
                </a:lnSpc>
              </a:pPr>
            </a:p>
            <a:p>
              <a:pPr algn="ctr">
                <a:lnSpc>
                  <a:spcPts val="2733"/>
                </a:lnSpc>
              </a:pPr>
            </a:p>
          </p:txBody>
        </p:sp>
      </p:grpSp>
      <p:grpSp>
        <p:nvGrpSpPr>
          <p:cNvPr name="Group 25" id="25"/>
          <p:cNvGrpSpPr/>
          <p:nvPr/>
        </p:nvGrpSpPr>
        <p:grpSpPr>
          <a:xfrm rot="0">
            <a:off x="7393466" y="2778539"/>
            <a:ext cx="3752754" cy="2364961"/>
            <a:chOff x="0" y="0"/>
            <a:chExt cx="988380" cy="622870"/>
          </a:xfrm>
        </p:grpSpPr>
        <p:sp>
          <p:nvSpPr>
            <p:cNvPr name="Freeform 26" id="26"/>
            <p:cNvSpPr/>
            <p:nvPr/>
          </p:nvSpPr>
          <p:spPr>
            <a:xfrm flipH="false" flipV="false" rot="0">
              <a:off x="0" y="0"/>
              <a:ext cx="988380" cy="622870"/>
            </a:xfrm>
            <a:custGeom>
              <a:avLst/>
              <a:gdLst/>
              <a:ahLst/>
              <a:cxnLst/>
              <a:rect r="r" b="b" t="t" l="l"/>
              <a:pathLst>
                <a:path h="622870" w="988380">
                  <a:moveTo>
                    <a:pt x="0" y="0"/>
                  </a:moveTo>
                  <a:lnTo>
                    <a:pt x="988380" y="0"/>
                  </a:lnTo>
                  <a:lnTo>
                    <a:pt x="988380" y="622870"/>
                  </a:lnTo>
                  <a:lnTo>
                    <a:pt x="0" y="622870"/>
                  </a:lnTo>
                  <a:close/>
                </a:path>
              </a:pathLst>
            </a:custGeom>
            <a:solidFill>
              <a:srgbClr val="000000">
                <a:alpha val="0"/>
              </a:srgbClr>
            </a:solidFill>
            <a:ln w="47625" cap="sq">
              <a:solidFill>
                <a:srgbClr val="FFDE83">
                  <a:alpha val="69804"/>
                </a:srgbClr>
              </a:solidFill>
              <a:prstDash val="solid"/>
              <a:miter/>
            </a:ln>
          </p:spPr>
        </p:sp>
        <p:sp>
          <p:nvSpPr>
            <p:cNvPr name="TextBox 27" id="27"/>
            <p:cNvSpPr txBox="true"/>
            <p:nvPr/>
          </p:nvSpPr>
          <p:spPr>
            <a:xfrm>
              <a:off x="0" y="28575"/>
              <a:ext cx="988380" cy="594295"/>
            </a:xfrm>
            <a:prstGeom prst="rect">
              <a:avLst/>
            </a:prstGeom>
          </p:spPr>
          <p:txBody>
            <a:bodyPr anchor="ctr" rtlCol="false" tIns="50800" lIns="50800" bIns="50800" rIns="50800"/>
            <a:lstStyle/>
            <a:p>
              <a:pPr algn="ctr">
                <a:lnSpc>
                  <a:spcPts val="2448"/>
                </a:lnSpc>
              </a:pPr>
            </a:p>
          </p:txBody>
        </p:sp>
      </p:grpSp>
      <p:grpSp>
        <p:nvGrpSpPr>
          <p:cNvPr name="Group 28" id="28"/>
          <p:cNvGrpSpPr/>
          <p:nvPr/>
        </p:nvGrpSpPr>
        <p:grpSpPr>
          <a:xfrm rot="0">
            <a:off x="7431566" y="5366964"/>
            <a:ext cx="3752754" cy="3622179"/>
            <a:chOff x="0" y="0"/>
            <a:chExt cx="988380" cy="953989"/>
          </a:xfrm>
        </p:grpSpPr>
        <p:sp>
          <p:nvSpPr>
            <p:cNvPr name="Freeform 29" id="29"/>
            <p:cNvSpPr/>
            <p:nvPr/>
          </p:nvSpPr>
          <p:spPr>
            <a:xfrm flipH="false" flipV="false" rot="0">
              <a:off x="0" y="0"/>
              <a:ext cx="988380" cy="953989"/>
            </a:xfrm>
            <a:custGeom>
              <a:avLst/>
              <a:gdLst/>
              <a:ahLst/>
              <a:cxnLst/>
              <a:rect r="r" b="b" t="t" l="l"/>
              <a:pathLst>
                <a:path h="953989" w="988380">
                  <a:moveTo>
                    <a:pt x="0" y="0"/>
                  </a:moveTo>
                  <a:lnTo>
                    <a:pt x="988380" y="0"/>
                  </a:lnTo>
                  <a:lnTo>
                    <a:pt x="988380" y="953989"/>
                  </a:lnTo>
                  <a:lnTo>
                    <a:pt x="0" y="953989"/>
                  </a:lnTo>
                  <a:close/>
                </a:path>
              </a:pathLst>
            </a:custGeom>
            <a:solidFill>
              <a:srgbClr val="000000">
                <a:alpha val="0"/>
              </a:srgbClr>
            </a:solidFill>
            <a:ln w="47625" cap="sq">
              <a:solidFill>
                <a:srgbClr val="2C92D5">
                  <a:alpha val="69804"/>
                </a:srgbClr>
              </a:solidFill>
              <a:prstDash val="solid"/>
              <a:miter/>
            </a:ln>
          </p:spPr>
        </p:sp>
        <p:sp>
          <p:nvSpPr>
            <p:cNvPr name="TextBox 30" id="30"/>
            <p:cNvSpPr txBox="true"/>
            <p:nvPr/>
          </p:nvSpPr>
          <p:spPr>
            <a:xfrm>
              <a:off x="0" y="28575"/>
              <a:ext cx="988380" cy="925414"/>
            </a:xfrm>
            <a:prstGeom prst="rect">
              <a:avLst/>
            </a:prstGeom>
          </p:spPr>
          <p:txBody>
            <a:bodyPr anchor="ctr" rtlCol="false" tIns="50800" lIns="50800" bIns="50800" rIns="50800"/>
            <a:lstStyle/>
            <a:p>
              <a:pPr algn="ctr">
                <a:lnSpc>
                  <a:spcPts val="2448"/>
                </a:lnSpc>
              </a:pPr>
              <a:r>
                <a:rPr lang="en-US" sz="2377" spc="118">
                  <a:solidFill>
                    <a:srgbClr val="000000">
                      <a:alpha val="69804"/>
                    </a:srgbClr>
                  </a:solidFill>
                  <a:latin typeface="Trebuchet MS Bold"/>
                </a:rPr>
                <a:t>Laptops</a:t>
              </a:r>
            </a:p>
          </p:txBody>
        </p:sp>
      </p:grpSp>
      <p:sp>
        <p:nvSpPr>
          <p:cNvPr name="Freeform 31" id="31"/>
          <p:cNvSpPr/>
          <p:nvPr/>
        </p:nvSpPr>
        <p:spPr>
          <a:xfrm flipH="false" flipV="false" rot="0">
            <a:off x="9528120" y="7740460"/>
            <a:ext cx="1165808" cy="954271"/>
          </a:xfrm>
          <a:custGeom>
            <a:avLst/>
            <a:gdLst/>
            <a:ahLst/>
            <a:cxnLst/>
            <a:rect r="r" b="b" t="t" l="l"/>
            <a:pathLst>
              <a:path h="954271" w="1165808">
                <a:moveTo>
                  <a:pt x="0" y="0"/>
                </a:moveTo>
                <a:lnTo>
                  <a:pt x="1165808" y="0"/>
                </a:lnTo>
                <a:lnTo>
                  <a:pt x="1165808" y="954270"/>
                </a:lnTo>
                <a:lnTo>
                  <a:pt x="0" y="954270"/>
                </a:lnTo>
                <a:lnTo>
                  <a:pt x="0" y="0"/>
                </a:lnTo>
                <a:close/>
              </a:path>
            </a:pathLst>
          </a:custGeom>
          <a:blipFill>
            <a:blip r:embed="rId3"/>
            <a:stretch>
              <a:fillRect l="0" t="0" r="0" b="0"/>
            </a:stretch>
          </a:blipFill>
        </p:spPr>
      </p:sp>
      <p:sp>
        <p:nvSpPr>
          <p:cNvPr name="Freeform 32" id="32"/>
          <p:cNvSpPr/>
          <p:nvPr/>
        </p:nvSpPr>
        <p:spPr>
          <a:xfrm flipH="false" flipV="false" rot="0">
            <a:off x="7756637" y="7551898"/>
            <a:ext cx="974313" cy="974313"/>
          </a:xfrm>
          <a:custGeom>
            <a:avLst/>
            <a:gdLst/>
            <a:ahLst/>
            <a:cxnLst/>
            <a:rect r="r" b="b" t="t" l="l"/>
            <a:pathLst>
              <a:path h="974313" w="974313">
                <a:moveTo>
                  <a:pt x="0" y="0"/>
                </a:moveTo>
                <a:lnTo>
                  <a:pt x="974313" y="0"/>
                </a:lnTo>
                <a:lnTo>
                  <a:pt x="974313" y="974313"/>
                </a:lnTo>
                <a:lnTo>
                  <a:pt x="0" y="974313"/>
                </a:lnTo>
                <a:lnTo>
                  <a:pt x="0" y="0"/>
                </a:lnTo>
                <a:close/>
              </a:path>
            </a:pathLst>
          </a:custGeom>
          <a:blipFill>
            <a:blip r:embed="rId4"/>
            <a:stretch>
              <a:fillRect l="0" t="0" r="0" b="0"/>
            </a:stretch>
          </a:blipFill>
        </p:spPr>
      </p:sp>
      <p:sp>
        <p:nvSpPr>
          <p:cNvPr name="Freeform 33" id="33"/>
          <p:cNvSpPr/>
          <p:nvPr/>
        </p:nvSpPr>
        <p:spPr>
          <a:xfrm flipH="false" flipV="false" rot="0">
            <a:off x="7574441" y="3452602"/>
            <a:ext cx="1163996" cy="651838"/>
          </a:xfrm>
          <a:custGeom>
            <a:avLst/>
            <a:gdLst/>
            <a:ahLst/>
            <a:cxnLst/>
            <a:rect r="r" b="b" t="t" l="l"/>
            <a:pathLst>
              <a:path h="651838" w="1163996">
                <a:moveTo>
                  <a:pt x="0" y="0"/>
                </a:moveTo>
                <a:lnTo>
                  <a:pt x="1163996" y="0"/>
                </a:lnTo>
                <a:lnTo>
                  <a:pt x="1163996" y="651838"/>
                </a:lnTo>
                <a:lnTo>
                  <a:pt x="0" y="651838"/>
                </a:lnTo>
                <a:lnTo>
                  <a:pt x="0" y="0"/>
                </a:lnTo>
                <a:close/>
              </a:path>
            </a:pathLst>
          </a:custGeom>
          <a:blipFill>
            <a:blip r:embed="rId5"/>
            <a:stretch>
              <a:fillRect l="0" t="0" r="0" b="0"/>
            </a:stretch>
          </a:blipFill>
        </p:spPr>
      </p:sp>
      <p:sp>
        <p:nvSpPr>
          <p:cNvPr name="Freeform 34" id="34"/>
          <p:cNvSpPr/>
          <p:nvPr/>
        </p:nvSpPr>
        <p:spPr>
          <a:xfrm flipH="false" flipV="false" rot="0">
            <a:off x="9925029" y="3487511"/>
            <a:ext cx="1164041" cy="582020"/>
          </a:xfrm>
          <a:custGeom>
            <a:avLst/>
            <a:gdLst/>
            <a:ahLst/>
            <a:cxnLst/>
            <a:rect r="r" b="b" t="t" l="l"/>
            <a:pathLst>
              <a:path h="582020" w="1164041">
                <a:moveTo>
                  <a:pt x="0" y="0"/>
                </a:moveTo>
                <a:lnTo>
                  <a:pt x="1164040" y="0"/>
                </a:lnTo>
                <a:lnTo>
                  <a:pt x="1164040" y="582020"/>
                </a:lnTo>
                <a:lnTo>
                  <a:pt x="0" y="582020"/>
                </a:lnTo>
                <a:lnTo>
                  <a:pt x="0" y="0"/>
                </a:lnTo>
                <a:close/>
              </a:path>
            </a:pathLst>
          </a:custGeom>
          <a:blipFill>
            <a:blip r:embed="rId6"/>
            <a:stretch>
              <a:fillRect l="0" t="0" r="0" b="0"/>
            </a:stretch>
          </a:blipFill>
        </p:spPr>
      </p:sp>
      <p:sp>
        <p:nvSpPr>
          <p:cNvPr name="Freeform 35" id="35"/>
          <p:cNvSpPr/>
          <p:nvPr/>
        </p:nvSpPr>
        <p:spPr>
          <a:xfrm flipH="false" flipV="false" rot="0">
            <a:off x="8479335" y="4251768"/>
            <a:ext cx="1657214" cy="849796"/>
          </a:xfrm>
          <a:custGeom>
            <a:avLst/>
            <a:gdLst/>
            <a:ahLst/>
            <a:cxnLst/>
            <a:rect r="r" b="b" t="t" l="l"/>
            <a:pathLst>
              <a:path h="849796" w="1657214">
                <a:moveTo>
                  <a:pt x="0" y="0"/>
                </a:moveTo>
                <a:lnTo>
                  <a:pt x="1657215" y="0"/>
                </a:lnTo>
                <a:lnTo>
                  <a:pt x="1657215" y="849795"/>
                </a:lnTo>
                <a:lnTo>
                  <a:pt x="0" y="849795"/>
                </a:lnTo>
                <a:lnTo>
                  <a:pt x="0" y="0"/>
                </a:lnTo>
                <a:close/>
              </a:path>
            </a:pathLst>
          </a:custGeom>
          <a:blipFill>
            <a:blip r:embed="rId7"/>
            <a:stretch>
              <a:fillRect l="-18677" t="-60538" r="-20337" b="-51857"/>
            </a:stretch>
          </a:blipFill>
        </p:spPr>
      </p:sp>
      <p:sp>
        <p:nvSpPr>
          <p:cNvPr name="TextBox 36" id="36"/>
          <p:cNvSpPr txBox="true"/>
          <p:nvPr/>
        </p:nvSpPr>
        <p:spPr>
          <a:xfrm rot="0">
            <a:off x="2324535" y="123825"/>
            <a:ext cx="7786490" cy="730250"/>
          </a:xfrm>
          <a:prstGeom prst="rect">
            <a:avLst/>
          </a:prstGeom>
        </p:spPr>
        <p:txBody>
          <a:bodyPr anchor="t" rtlCol="false" tIns="0" lIns="0" bIns="0" rIns="0">
            <a:spAutoFit/>
          </a:bodyPr>
          <a:lstStyle/>
          <a:p>
            <a:pPr>
              <a:lnSpc>
                <a:spcPts val="5500"/>
              </a:lnSpc>
            </a:pPr>
            <a:r>
              <a:rPr lang="en-US" sz="5000" spc="95">
                <a:solidFill>
                  <a:srgbClr val="183B23"/>
                </a:solidFill>
                <a:latin typeface="Trebuchet MS Bold"/>
              </a:rPr>
              <a:t>PERSONAE</a:t>
            </a:r>
          </a:p>
        </p:txBody>
      </p:sp>
      <p:sp>
        <p:nvSpPr>
          <p:cNvPr name="TextBox 37" id="37"/>
          <p:cNvSpPr txBox="true"/>
          <p:nvPr/>
        </p:nvSpPr>
        <p:spPr>
          <a:xfrm rot="0">
            <a:off x="3011234" y="2926416"/>
            <a:ext cx="3810923" cy="316357"/>
          </a:xfrm>
          <a:prstGeom prst="rect">
            <a:avLst/>
          </a:prstGeom>
        </p:spPr>
        <p:txBody>
          <a:bodyPr anchor="t" rtlCol="false" tIns="0" lIns="0" bIns="0" rIns="0">
            <a:spAutoFit/>
          </a:bodyPr>
          <a:lstStyle/>
          <a:p>
            <a:pPr>
              <a:lnSpc>
                <a:spcPts val="2368"/>
              </a:lnSpc>
              <a:spcBef>
                <a:spcPct val="0"/>
              </a:spcBef>
            </a:pPr>
            <a:r>
              <a:rPr lang="en-US" sz="2299" spc="114">
                <a:solidFill>
                  <a:srgbClr val="183B23"/>
                </a:solidFill>
                <a:latin typeface="Trebuchet MS Bold"/>
              </a:rPr>
              <a:t>Bref Description</a:t>
            </a:r>
          </a:p>
        </p:txBody>
      </p:sp>
      <p:sp>
        <p:nvSpPr>
          <p:cNvPr name="TextBox 38" id="38"/>
          <p:cNvSpPr txBox="true"/>
          <p:nvPr/>
        </p:nvSpPr>
        <p:spPr>
          <a:xfrm rot="0">
            <a:off x="514231" y="5543202"/>
            <a:ext cx="2635665" cy="316357"/>
          </a:xfrm>
          <a:prstGeom prst="rect">
            <a:avLst/>
          </a:prstGeom>
        </p:spPr>
        <p:txBody>
          <a:bodyPr anchor="t" rtlCol="false" tIns="0" lIns="0" bIns="0" rIns="0">
            <a:spAutoFit/>
          </a:bodyPr>
          <a:lstStyle/>
          <a:p>
            <a:pPr>
              <a:lnSpc>
                <a:spcPts val="2368"/>
              </a:lnSpc>
              <a:spcBef>
                <a:spcPct val="0"/>
              </a:spcBef>
            </a:pPr>
            <a:r>
              <a:rPr lang="en-US" sz="2299" spc="114">
                <a:solidFill>
                  <a:srgbClr val="183B23"/>
                </a:solidFill>
                <a:latin typeface="Trebuchet MS Bold"/>
              </a:rPr>
              <a:t>Personnalité</a:t>
            </a:r>
          </a:p>
        </p:txBody>
      </p:sp>
      <p:sp>
        <p:nvSpPr>
          <p:cNvPr name="TextBox 39" id="39"/>
          <p:cNvSpPr txBox="true"/>
          <p:nvPr/>
        </p:nvSpPr>
        <p:spPr>
          <a:xfrm rot="0">
            <a:off x="4186491" y="5543202"/>
            <a:ext cx="2635665" cy="316357"/>
          </a:xfrm>
          <a:prstGeom prst="rect">
            <a:avLst/>
          </a:prstGeom>
        </p:spPr>
        <p:txBody>
          <a:bodyPr anchor="t" rtlCol="false" tIns="0" lIns="0" bIns="0" rIns="0">
            <a:spAutoFit/>
          </a:bodyPr>
          <a:lstStyle/>
          <a:p>
            <a:pPr>
              <a:lnSpc>
                <a:spcPts val="2368"/>
              </a:lnSpc>
              <a:spcBef>
                <a:spcPct val="0"/>
              </a:spcBef>
            </a:pPr>
            <a:r>
              <a:rPr lang="en-US" sz="2299" spc="114">
                <a:solidFill>
                  <a:srgbClr val="183B23"/>
                </a:solidFill>
                <a:latin typeface="Trebuchet MS Bold"/>
              </a:rPr>
              <a:t>Intérêts</a:t>
            </a:r>
          </a:p>
        </p:txBody>
      </p:sp>
      <p:sp>
        <p:nvSpPr>
          <p:cNvPr name="TextBox 40" id="40"/>
          <p:cNvSpPr txBox="true"/>
          <p:nvPr/>
        </p:nvSpPr>
        <p:spPr>
          <a:xfrm rot="0">
            <a:off x="7566954" y="2988917"/>
            <a:ext cx="3320052" cy="316357"/>
          </a:xfrm>
          <a:prstGeom prst="rect">
            <a:avLst/>
          </a:prstGeom>
        </p:spPr>
        <p:txBody>
          <a:bodyPr anchor="t" rtlCol="false" tIns="0" lIns="0" bIns="0" rIns="0">
            <a:spAutoFit/>
          </a:bodyPr>
          <a:lstStyle/>
          <a:p>
            <a:pPr>
              <a:lnSpc>
                <a:spcPts val="2368"/>
              </a:lnSpc>
              <a:spcBef>
                <a:spcPct val="0"/>
              </a:spcBef>
            </a:pPr>
            <a:r>
              <a:rPr lang="en-US" sz="2299" spc="114">
                <a:solidFill>
                  <a:srgbClr val="183B23"/>
                </a:solidFill>
                <a:latin typeface="Trebuchet MS Bold"/>
              </a:rPr>
              <a:t>Applications préféré</a:t>
            </a:r>
          </a:p>
        </p:txBody>
      </p:sp>
      <p:sp>
        <p:nvSpPr>
          <p:cNvPr name="TextBox 41" id="41"/>
          <p:cNvSpPr txBox="true"/>
          <p:nvPr/>
        </p:nvSpPr>
        <p:spPr>
          <a:xfrm rot="0">
            <a:off x="7574441" y="5543202"/>
            <a:ext cx="3484232" cy="611632"/>
          </a:xfrm>
          <a:prstGeom prst="rect">
            <a:avLst/>
          </a:prstGeom>
        </p:spPr>
        <p:txBody>
          <a:bodyPr anchor="t" rtlCol="false" tIns="0" lIns="0" bIns="0" rIns="0">
            <a:spAutoFit/>
          </a:bodyPr>
          <a:lstStyle/>
          <a:p>
            <a:pPr>
              <a:lnSpc>
                <a:spcPts val="2368"/>
              </a:lnSpc>
              <a:spcBef>
                <a:spcPct val="0"/>
              </a:spcBef>
            </a:pPr>
            <a:r>
              <a:rPr lang="en-US" sz="2299" spc="114">
                <a:solidFill>
                  <a:srgbClr val="183B23"/>
                </a:solidFill>
                <a:latin typeface="Trebuchet MS Bold"/>
              </a:rPr>
              <a:t>Connaissance technologique</a:t>
            </a:r>
          </a:p>
        </p:txBody>
      </p:sp>
      <p:sp>
        <p:nvSpPr>
          <p:cNvPr name="TextBox 42" id="42"/>
          <p:cNvSpPr txBox="true"/>
          <p:nvPr/>
        </p:nvSpPr>
        <p:spPr>
          <a:xfrm rot="0">
            <a:off x="11803444" y="2988917"/>
            <a:ext cx="3810923" cy="316357"/>
          </a:xfrm>
          <a:prstGeom prst="rect">
            <a:avLst/>
          </a:prstGeom>
        </p:spPr>
        <p:txBody>
          <a:bodyPr anchor="t" rtlCol="false" tIns="0" lIns="0" bIns="0" rIns="0">
            <a:spAutoFit/>
          </a:bodyPr>
          <a:lstStyle/>
          <a:p>
            <a:pPr>
              <a:lnSpc>
                <a:spcPts val="2368"/>
              </a:lnSpc>
              <a:spcBef>
                <a:spcPct val="0"/>
              </a:spcBef>
            </a:pPr>
            <a:r>
              <a:rPr lang="en-US" sz="2299" spc="114">
                <a:solidFill>
                  <a:srgbClr val="183B23"/>
                </a:solidFill>
                <a:latin typeface="Trebuchet MS Bold"/>
              </a:rPr>
              <a:t>Objectifs</a:t>
            </a:r>
          </a:p>
        </p:txBody>
      </p:sp>
      <p:sp>
        <p:nvSpPr>
          <p:cNvPr name="TextBox 43" id="43"/>
          <p:cNvSpPr txBox="true"/>
          <p:nvPr/>
        </p:nvSpPr>
        <p:spPr>
          <a:xfrm rot="0">
            <a:off x="11634250" y="5543202"/>
            <a:ext cx="2635665" cy="316357"/>
          </a:xfrm>
          <a:prstGeom prst="rect">
            <a:avLst/>
          </a:prstGeom>
        </p:spPr>
        <p:txBody>
          <a:bodyPr anchor="t" rtlCol="false" tIns="0" lIns="0" bIns="0" rIns="0">
            <a:spAutoFit/>
          </a:bodyPr>
          <a:lstStyle/>
          <a:p>
            <a:pPr>
              <a:lnSpc>
                <a:spcPts val="2368"/>
              </a:lnSpc>
              <a:spcBef>
                <a:spcPct val="0"/>
              </a:spcBef>
            </a:pPr>
            <a:r>
              <a:rPr lang="en-US" sz="2299" spc="114">
                <a:solidFill>
                  <a:srgbClr val="183B23"/>
                </a:solidFill>
                <a:latin typeface="Trebuchet MS Bold"/>
              </a:rPr>
              <a:t>Attentes</a:t>
            </a:r>
          </a:p>
        </p:txBody>
      </p:sp>
      <p:sp>
        <p:nvSpPr>
          <p:cNvPr name="TextBox 44" id="44"/>
          <p:cNvSpPr txBox="true"/>
          <p:nvPr/>
        </p:nvSpPr>
        <p:spPr>
          <a:xfrm rot="0">
            <a:off x="15178355" y="5543202"/>
            <a:ext cx="2635665" cy="316357"/>
          </a:xfrm>
          <a:prstGeom prst="rect">
            <a:avLst/>
          </a:prstGeom>
        </p:spPr>
        <p:txBody>
          <a:bodyPr anchor="t" rtlCol="false" tIns="0" lIns="0" bIns="0" rIns="0">
            <a:spAutoFit/>
          </a:bodyPr>
          <a:lstStyle/>
          <a:p>
            <a:pPr>
              <a:lnSpc>
                <a:spcPts val="2368"/>
              </a:lnSpc>
              <a:spcBef>
                <a:spcPct val="0"/>
              </a:spcBef>
            </a:pPr>
            <a:r>
              <a:rPr lang="en-US" sz="2299" spc="114">
                <a:solidFill>
                  <a:srgbClr val="183B23"/>
                </a:solidFill>
                <a:latin typeface="Trebuchet MS Bold"/>
              </a:rPr>
              <a:t>Freins</a:t>
            </a:r>
          </a:p>
        </p:txBody>
      </p:sp>
      <p:sp>
        <p:nvSpPr>
          <p:cNvPr name="TextBox 45" id="45"/>
          <p:cNvSpPr txBox="true"/>
          <p:nvPr/>
        </p:nvSpPr>
        <p:spPr>
          <a:xfrm rot="0">
            <a:off x="207139" y="6100732"/>
            <a:ext cx="3249847" cy="3564382"/>
          </a:xfrm>
          <a:prstGeom prst="rect">
            <a:avLst/>
          </a:prstGeom>
        </p:spPr>
        <p:txBody>
          <a:bodyPr anchor="t" rtlCol="false" tIns="0" lIns="0" bIns="0" rIns="0">
            <a:spAutoFit/>
          </a:bodyPr>
          <a:lstStyle/>
          <a:p>
            <a:pPr marL="496566" indent="-248283" lvl="1">
              <a:lnSpc>
                <a:spcPts val="2368"/>
              </a:lnSpc>
              <a:spcBef>
                <a:spcPct val="0"/>
              </a:spcBef>
              <a:buFont typeface="Arial"/>
              <a:buChar char="•"/>
            </a:pPr>
            <a:r>
              <a:rPr lang="en-US" sz="2299" spc="114">
                <a:solidFill>
                  <a:srgbClr val="183B23"/>
                </a:solidFill>
                <a:latin typeface="Trebuchet MS Bold"/>
              </a:rPr>
              <a:t>Sé</a:t>
            </a:r>
            <a:r>
              <a:rPr lang="en-US" sz="2299" spc="114">
                <a:solidFill>
                  <a:srgbClr val="183B23"/>
                </a:solidFill>
                <a:latin typeface="Trebuchet MS Bold"/>
              </a:rPr>
              <a:t>rieux</a:t>
            </a:r>
          </a:p>
          <a:p>
            <a:pPr>
              <a:lnSpc>
                <a:spcPts val="2368"/>
              </a:lnSpc>
              <a:spcBef>
                <a:spcPct val="0"/>
              </a:spcBef>
            </a:pPr>
          </a:p>
          <a:p>
            <a:pPr marL="496566" indent="-248283" lvl="1">
              <a:lnSpc>
                <a:spcPts val="2368"/>
              </a:lnSpc>
              <a:spcBef>
                <a:spcPct val="0"/>
              </a:spcBef>
              <a:buFont typeface="Arial"/>
              <a:buChar char="•"/>
            </a:pPr>
            <a:r>
              <a:rPr lang="en-US" sz="2299" spc="114">
                <a:solidFill>
                  <a:srgbClr val="183B23"/>
                </a:solidFill>
                <a:latin typeface="Trebuchet MS Bold"/>
              </a:rPr>
              <a:t>Constamment à la recherche de nouveaux challenges </a:t>
            </a:r>
          </a:p>
          <a:p>
            <a:pPr>
              <a:lnSpc>
                <a:spcPts val="2368"/>
              </a:lnSpc>
              <a:spcBef>
                <a:spcPct val="0"/>
              </a:spcBef>
            </a:pPr>
            <a:r>
              <a:rPr lang="en-US" sz="2299" spc="114">
                <a:solidFill>
                  <a:srgbClr val="183B23"/>
                </a:solidFill>
                <a:latin typeface="Trebuchet MS Bold"/>
              </a:rPr>
              <a:t> </a:t>
            </a:r>
          </a:p>
          <a:p>
            <a:pPr marL="496566" indent="-248283" lvl="1">
              <a:lnSpc>
                <a:spcPts val="2368"/>
              </a:lnSpc>
              <a:spcBef>
                <a:spcPct val="0"/>
              </a:spcBef>
              <a:buFont typeface="Arial"/>
              <a:buChar char="•"/>
            </a:pPr>
            <a:r>
              <a:rPr lang="en-US" sz="2299" spc="114">
                <a:solidFill>
                  <a:srgbClr val="183B23"/>
                </a:solidFill>
                <a:latin typeface="Trebuchet MS Bold"/>
              </a:rPr>
              <a:t>Sa citation préférée: “ce que je sais c’est que je ne sais rien”</a:t>
            </a:r>
          </a:p>
          <a:p>
            <a:pPr>
              <a:lnSpc>
                <a:spcPts val="2368"/>
              </a:lnSpc>
              <a:spcBef>
                <a:spcPct val="0"/>
              </a:spcBef>
            </a:pPr>
          </a:p>
        </p:txBody>
      </p:sp>
      <p:sp>
        <p:nvSpPr>
          <p:cNvPr name="TextBox 46" id="46"/>
          <p:cNvSpPr txBox="true"/>
          <p:nvPr/>
        </p:nvSpPr>
        <p:spPr>
          <a:xfrm rot="0">
            <a:off x="3872884" y="6091207"/>
            <a:ext cx="3244883" cy="2419477"/>
          </a:xfrm>
          <a:prstGeom prst="rect">
            <a:avLst/>
          </a:prstGeom>
        </p:spPr>
        <p:txBody>
          <a:bodyPr anchor="t" rtlCol="false" tIns="0" lIns="0" bIns="0" rIns="0">
            <a:spAutoFit/>
          </a:bodyPr>
          <a:lstStyle/>
          <a:p>
            <a:pPr marL="496566" indent="-248283" lvl="1">
              <a:lnSpc>
                <a:spcPts val="2437"/>
              </a:lnSpc>
              <a:buFont typeface="Arial"/>
              <a:buChar char="•"/>
            </a:pPr>
            <a:r>
              <a:rPr lang="en-US" sz="2299" spc="114">
                <a:solidFill>
                  <a:srgbClr val="183B23"/>
                </a:solidFill>
                <a:latin typeface="Trebuchet MS Bold"/>
              </a:rPr>
              <a:t>Jeux vidéos</a:t>
            </a:r>
            <a:r>
              <a:rPr lang="en-US" sz="2299" spc="114">
                <a:solidFill>
                  <a:srgbClr val="183B23"/>
                </a:solidFill>
                <a:latin typeface="Trebuchet MS Bold"/>
              </a:rPr>
              <a:t> </a:t>
            </a:r>
          </a:p>
          <a:p>
            <a:pPr>
              <a:lnSpc>
                <a:spcPts val="2437"/>
              </a:lnSpc>
            </a:pPr>
          </a:p>
          <a:p>
            <a:pPr marL="496566" indent="-248283" lvl="1">
              <a:lnSpc>
                <a:spcPts val="2437"/>
              </a:lnSpc>
              <a:buFont typeface="Arial"/>
              <a:buChar char="•"/>
            </a:pPr>
            <a:r>
              <a:rPr lang="en-US" sz="2299" spc="114">
                <a:solidFill>
                  <a:srgbClr val="183B23"/>
                </a:solidFill>
                <a:latin typeface="Trebuchet MS Bold"/>
              </a:rPr>
              <a:t>Regarder des films de science fiction</a:t>
            </a:r>
          </a:p>
          <a:p>
            <a:pPr>
              <a:lnSpc>
                <a:spcPts val="2437"/>
              </a:lnSpc>
            </a:pPr>
          </a:p>
          <a:p>
            <a:pPr marL="496566" indent="-248283" lvl="1">
              <a:lnSpc>
                <a:spcPts val="2437"/>
              </a:lnSpc>
              <a:buFont typeface="Arial"/>
              <a:buChar char="•"/>
            </a:pPr>
            <a:r>
              <a:rPr lang="en-US" sz="2299" spc="114">
                <a:solidFill>
                  <a:srgbClr val="183B23"/>
                </a:solidFill>
                <a:latin typeface="Trebuchet MS Bold"/>
              </a:rPr>
              <a:t>Foot</a:t>
            </a:r>
          </a:p>
          <a:p>
            <a:pPr>
              <a:lnSpc>
                <a:spcPts val="2119"/>
              </a:lnSpc>
            </a:pPr>
          </a:p>
        </p:txBody>
      </p:sp>
      <p:sp>
        <p:nvSpPr>
          <p:cNvPr name="TextBox 47" id="47"/>
          <p:cNvSpPr txBox="true"/>
          <p:nvPr/>
        </p:nvSpPr>
        <p:spPr>
          <a:xfrm rot="0">
            <a:off x="11634250" y="3481177"/>
            <a:ext cx="5464508" cy="906907"/>
          </a:xfrm>
          <a:prstGeom prst="rect">
            <a:avLst/>
          </a:prstGeom>
        </p:spPr>
        <p:txBody>
          <a:bodyPr anchor="t" rtlCol="false" tIns="0" lIns="0" bIns="0" rIns="0">
            <a:spAutoFit/>
          </a:bodyPr>
          <a:lstStyle/>
          <a:p>
            <a:pPr marL="496566" indent="-248283" lvl="1">
              <a:lnSpc>
                <a:spcPts val="2368"/>
              </a:lnSpc>
              <a:buFont typeface="Arial"/>
              <a:buChar char="•"/>
            </a:pPr>
            <a:r>
              <a:rPr lang="en-US" sz="2299" spc="114">
                <a:solidFill>
                  <a:srgbClr val="183B23"/>
                </a:solidFill>
                <a:latin typeface="Trebuchet MS Bold"/>
              </a:rPr>
              <a:t>Gagner du temps au travail</a:t>
            </a:r>
          </a:p>
          <a:p>
            <a:pPr>
              <a:lnSpc>
                <a:spcPts val="2368"/>
              </a:lnSpc>
            </a:pPr>
          </a:p>
          <a:p>
            <a:pPr marL="496566" indent="-248283" lvl="1">
              <a:lnSpc>
                <a:spcPts val="2368"/>
              </a:lnSpc>
              <a:spcBef>
                <a:spcPct val="0"/>
              </a:spcBef>
              <a:buFont typeface="Arial"/>
              <a:buChar char="•"/>
            </a:pPr>
            <a:r>
              <a:rPr lang="en-US" sz="2299" spc="114">
                <a:solidFill>
                  <a:srgbClr val="183B23"/>
                </a:solidFill>
                <a:latin typeface="Trebuchet MS Bold"/>
              </a:rPr>
              <a:t>Flexibilité dans son travail </a:t>
            </a:r>
          </a:p>
        </p:txBody>
      </p:sp>
      <p:sp>
        <p:nvSpPr>
          <p:cNvPr name="TextBox 48" id="48"/>
          <p:cNvSpPr txBox="true"/>
          <p:nvPr/>
        </p:nvSpPr>
        <p:spPr>
          <a:xfrm rot="0">
            <a:off x="11387446" y="6035771"/>
            <a:ext cx="3244883" cy="2678557"/>
          </a:xfrm>
          <a:prstGeom prst="rect">
            <a:avLst/>
          </a:prstGeom>
        </p:spPr>
        <p:txBody>
          <a:bodyPr anchor="t" rtlCol="false" tIns="0" lIns="0" bIns="0" rIns="0">
            <a:spAutoFit/>
          </a:bodyPr>
          <a:lstStyle/>
          <a:p>
            <a:pPr>
              <a:lnSpc>
                <a:spcPts val="2368"/>
              </a:lnSpc>
              <a:spcBef>
                <a:spcPct val="0"/>
              </a:spcBef>
            </a:pPr>
            <a:r>
              <a:rPr lang="en-US" sz="2299" spc="114">
                <a:solidFill>
                  <a:srgbClr val="183B23"/>
                </a:solidFill>
                <a:latin typeface="Trebuchet MS Bold"/>
              </a:rPr>
              <a:t>Une application facile a utiliser et utile au quotidien en termes de fonctionnalités et qui proposera un suivis check list des activités</a:t>
            </a:r>
            <a:r>
              <a:rPr lang="en-US" sz="2299" spc="114">
                <a:solidFill>
                  <a:srgbClr val="183B23"/>
                </a:solidFill>
                <a:latin typeface="Trebuchet MS Bold"/>
              </a:rPr>
              <a:t> a la fin de chaque semaine</a:t>
            </a:r>
          </a:p>
        </p:txBody>
      </p:sp>
      <p:sp>
        <p:nvSpPr>
          <p:cNvPr name="TextBox 49" id="49"/>
          <p:cNvSpPr txBox="true"/>
          <p:nvPr/>
        </p:nvSpPr>
        <p:spPr>
          <a:xfrm rot="0">
            <a:off x="14835455" y="5888134"/>
            <a:ext cx="3244883" cy="2973832"/>
          </a:xfrm>
          <a:prstGeom prst="rect">
            <a:avLst/>
          </a:prstGeom>
        </p:spPr>
        <p:txBody>
          <a:bodyPr anchor="t" rtlCol="false" tIns="0" lIns="0" bIns="0" rIns="0">
            <a:spAutoFit/>
          </a:bodyPr>
          <a:lstStyle/>
          <a:p>
            <a:pPr marL="496566" indent="-248283" lvl="1">
              <a:lnSpc>
                <a:spcPts val="2368"/>
              </a:lnSpc>
              <a:spcBef>
                <a:spcPct val="0"/>
              </a:spcBef>
              <a:buFont typeface="Arial"/>
              <a:buChar char="•"/>
            </a:pPr>
            <a:r>
              <a:rPr lang="en-US" sz="2299" spc="114">
                <a:solidFill>
                  <a:srgbClr val="183B23"/>
                </a:solidFill>
                <a:latin typeface="Trebuchet MS Bold"/>
              </a:rPr>
              <a:t>Mauvaise c</a:t>
            </a:r>
            <a:r>
              <a:rPr lang="en-US" sz="2299" spc="114">
                <a:solidFill>
                  <a:srgbClr val="183B23"/>
                </a:solidFill>
                <a:latin typeface="Trebuchet MS Bold"/>
              </a:rPr>
              <a:t>ompréhension du produit.</a:t>
            </a:r>
          </a:p>
          <a:p>
            <a:pPr>
              <a:lnSpc>
                <a:spcPts val="2368"/>
              </a:lnSpc>
              <a:spcBef>
                <a:spcPct val="0"/>
              </a:spcBef>
            </a:pPr>
          </a:p>
          <a:p>
            <a:pPr marL="496566" indent="-248283" lvl="1">
              <a:lnSpc>
                <a:spcPts val="2368"/>
              </a:lnSpc>
              <a:spcBef>
                <a:spcPct val="0"/>
              </a:spcBef>
              <a:buFont typeface="Arial"/>
              <a:buChar char="•"/>
            </a:pPr>
            <a:r>
              <a:rPr lang="en-US" sz="2299" spc="114">
                <a:solidFill>
                  <a:srgbClr val="183B23"/>
                </a:solidFill>
                <a:latin typeface="Trebuchet MS Bold"/>
              </a:rPr>
              <a:t>Manque de confiance.</a:t>
            </a:r>
          </a:p>
          <a:p>
            <a:pPr>
              <a:lnSpc>
                <a:spcPts val="2368"/>
              </a:lnSpc>
              <a:spcBef>
                <a:spcPct val="0"/>
              </a:spcBef>
            </a:pPr>
          </a:p>
          <a:p>
            <a:pPr marL="496566" indent="-248283" lvl="1">
              <a:lnSpc>
                <a:spcPts val="2368"/>
              </a:lnSpc>
              <a:spcBef>
                <a:spcPct val="0"/>
              </a:spcBef>
              <a:buFont typeface="Arial"/>
              <a:buChar char="•"/>
            </a:pPr>
            <a:r>
              <a:rPr lang="en-US" sz="2299" spc="114">
                <a:solidFill>
                  <a:srgbClr val="183B23"/>
                </a:solidFill>
                <a:latin typeface="Trebuchet MS Bold"/>
              </a:rPr>
              <a:t>Difficulté d’adaptation</a:t>
            </a:r>
          </a:p>
          <a:p>
            <a:pPr>
              <a:lnSpc>
                <a:spcPts val="2368"/>
              </a:lnSpc>
              <a:spcBef>
                <a:spcPct val="0"/>
              </a:spcBef>
            </a:pPr>
          </a:p>
        </p:txBody>
      </p:sp>
      <p:sp>
        <p:nvSpPr>
          <p:cNvPr name="TextBox 50" id="50"/>
          <p:cNvSpPr txBox="true"/>
          <p:nvPr/>
        </p:nvSpPr>
        <p:spPr>
          <a:xfrm rot="0">
            <a:off x="2630716" y="3239679"/>
            <a:ext cx="4524625" cy="1792732"/>
          </a:xfrm>
          <a:prstGeom prst="rect">
            <a:avLst/>
          </a:prstGeom>
        </p:spPr>
        <p:txBody>
          <a:bodyPr anchor="t" rtlCol="false" tIns="0" lIns="0" bIns="0" rIns="0">
            <a:spAutoFit/>
          </a:bodyPr>
          <a:lstStyle/>
          <a:p>
            <a:pPr marL="496571" indent="-248285" lvl="1">
              <a:lnSpc>
                <a:spcPts val="2369"/>
              </a:lnSpc>
              <a:buFont typeface="Arial"/>
              <a:buChar char="•"/>
            </a:pPr>
            <a:r>
              <a:rPr lang="en-US" sz="2300" spc="115">
                <a:solidFill>
                  <a:srgbClr val="183B23"/>
                </a:solidFill>
                <a:latin typeface="Trebuchet MS Bold"/>
              </a:rPr>
              <a:t>26 ans</a:t>
            </a:r>
          </a:p>
          <a:p>
            <a:pPr>
              <a:lnSpc>
                <a:spcPts val="2369"/>
              </a:lnSpc>
            </a:pPr>
          </a:p>
          <a:p>
            <a:pPr marL="496571" indent="-248285" lvl="1">
              <a:lnSpc>
                <a:spcPts val="2369"/>
              </a:lnSpc>
              <a:spcBef>
                <a:spcPct val="0"/>
              </a:spcBef>
              <a:buFont typeface="Arial"/>
              <a:buChar char="•"/>
            </a:pPr>
            <a:r>
              <a:rPr lang="en-US" sz="2300" spc="115">
                <a:solidFill>
                  <a:srgbClr val="183B23"/>
                </a:solidFill>
                <a:latin typeface="Trebuchet MS Bold"/>
              </a:rPr>
              <a:t>Jeune employé d’une s</a:t>
            </a:r>
            <a:r>
              <a:rPr lang="en-US" sz="2300" spc="115">
                <a:solidFill>
                  <a:srgbClr val="183B23"/>
                </a:solidFill>
                <a:latin typeface="Trebuchet MS Bold"/>
              </a:rPr>
              <a:t>ociété de commerce résidant au Brésil</a:t>
            </a:r>
          </a:p>
          <a:p>
            <a:pPr>
              <a:lnSpc>
                <a:spcPts val="236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6F3EF"/>
        </a:solidFill>
      </p:bgPr>
    </p:bg>
    <p:spTree>
      <p:nvGrpSpPr>
        <p:cNvPr id="1" name=""/>
        <p:cNvGrpSpPr/>
        <p:nvPr/>
      </p:nvGrpSpPr>
      <p:grpSpPr>
        <a:xfrm>
          <a:off x="0" y="0"/>
          <a:ext cx="0" cy="0"/>
          <a:chOff x="0" y="0"/>
          <a:chExt cx="0" cy="0"/>
        </a:xfrm>
      </p:grpSpPr>
      <p:sp>
        <p:nvSpPr>
          <p:cNvPr name="TextBox 2" id="2"/>
          <p:cNvSpPr txBox="true"/>
          <p:nvPr/>
        </p:nvSpPr>
        <p:spPr>
          <a:xfrm rot="0">
            <a:off x="2324535" y="123825"/>
            <a:ext cx="7786490" cy="730250"/>
          </a:xfrm>
          <a:prstGeom prst="rect">
            <a:avLst/>
          </a:prstGeom>
        </p:spPr>
        <p:txBody>
          <a:bodyPr anchor="t" rtlCol="false" tIns="0" lIns="0" bIns="0" rIns="0">
            <a:spAutoFit/>
          </a:bodyPr>
          <a:lstStyle/>
          <a:p>
            <a:pPr>
              <a:lnSpc>
                <a:spcPts val="5500"/>
              </a:lnSpc>
            </a:pPr>
            <a:r>
              <a:rPr lang="en-US" sz="5000" spc="95">
                <a:solidFill>
                  <a:srgbClr val="183B23"/>
                </a:solidFill>
                <a:latin typeface="Trebuchet MS Bold"/>
              </a:rPr>
              <a:t>LEAN CANVAS</a:t>
            </a:r>
          </a:p>
        </p:txBody>
      </p:sp>
      <p:grpSp>
        <p:nvGrpSpPr>
          <p:cNvPr name="Group 3" id="3"/>
          <p:cNvGrpSpPr/>
          <p:nvPr/>
        </p:nvGrpSpPr>
        <p:grpSpPr>
          <a:xfrm rot="0">
            <a:off x="125723" y="854075"/>
            <a:ext cx="4036341" cy="7365575"/>
            <a:chOff x="0" y="0"/>
            <a:chExt cx="1063069" cy="1939904"/>
          </a:xfrm>
        </p:grpSpPr>
        <p:sp>
          <p:nvSpPr>
            <p:cNvPr name="Freeform 4" id="4"/>
            <p:cNvSpPr/>
            <p:nvPr/>
          </p:nvSpPr>
          <p:spPr>
            <a:xfrm flipH="false" flipV="false" rot="0">
              <a:off x="0" y="0"/>
              <a:ext cx="1063069" cy="1939904"/>
            </a:xfrm>
            <a:custGeom>
              <a:avLst/>
              <a:gdLst/>
              <a:ahLst/>
              <a:cxnLst/>
              <a:rect r="r" b="b" t="t" l="l"/>
              <a:pathLst>
                <a:path h="1939904" w="1063069">
                  <a:moveTo>
                    <a:pt x="67132" y="0"/>
                  </a:moveTo>
                  <a:lnTo>
                    <a:pt x="995937" y="0"/>
                  </a:lnTo>
                  <a:cubicBezTo>
                    <a:pt x="1013742" y="0"/>
                    <a:pt x="1030817" y="7073"/>
                    <a:pt x="1043407" y="19662"/>
                  </a:cubicBezTo>
                  <a:cubicBezTo>
                    <a:pt x="1055996" y="32252"/>
                    <a:pt x="1063069" y="49327"/>
                    <a:pt x="1063069" y="67132"/>
                  </a:cubicBezTo>
                  <a:lnTo>
                    <a:pt x="1063069" y="1872773"/>
                  </a:lnTo>
                  <a:cubicBezTo>
                    <a:pt x="1063069" y="1890577"/>
                    <a:pt x="1055996" y="1907652"/>
                    <a:pt x="1043407" y="1920242"/>
                  </a:cubicBezTo>
                  <a:cubicBezTo>
                    <a:pt x="1030817" y="1932832"/>
                    <a:pt x="1013742" y="1939904"/>
                    <a:pt x="995937" y="1939904"/>
                  </a:cubicBezTo>
                  <a:lnTo>
                    <a:pt x="67132" y="1939904"/>
                  </a:lnTo>
                  <a:cubicBezTo>
                    <a:pt x="49327" y="1939904"/>
                    <a:pt x="32252" y="1932832"/>
                    <a:pt x="19662" y="1920242"/>
                  </a:cubicBezTo>
                  <a:cubicBezTo>
                    <a:pt x="7073" y="1907652"/>
                    <a:pt x="0" y="1890577"/>
                    <a:pt x="0" y="1872773"/>
                  </a:cubicBezTo>
                  <a:lnTo>
                    <a:pt x="0" y="67132"/>
                  </a:lnTo>
                  <a:cubicBezTo>
                    <a:pt x="0" y="49327"/>
                    <a:pt x="7073" y="32252"/>
                    <a:pt x="19662" y="19662"/>
                  </a:cubicBezTo>
                  <a:cubicBezTo>
                    <a:pt x="32252" y="7073"/>
                    <a:pt x="49327" y="0"/>
                    <a:pt x="67132" y="0"/>
                  </a:cubicBezTo>
                  <a:close/>
                </a:path>
              </a:pathLst>
            </a:custGeom>
            <a:solidFill>
              <a:srgbClr val="F5D6C3">
                <a:alpha val="69804"/>
              </a:srgbClr>
            </a:solidFill>
          </p:spPr>
        </p:sp>
        <p:sp>
          <p:nvSpPr>
            <p:cNvPr name="TextBox 5" id="5"/>
            <p:cNvSpPr txBox="true"/>
            <p:nvPr/>
          </p:nvSpPr>
          <p:spPr>
            <a:xfrm>
              <a:off x="0" y="38100"/>
              <a:ext cx="1063069" cy="1901804"/>
            </a:xfrm>
            <a:prstGeom prst="rect">
              <a:avLst/>
            </a:prstGeom>
          </p:spPr>
          <p:txBody>
            <a:bodyPr anchor="ctr" rtlCol="false" tIns="50800" lIns="50800" bIns="50800" rIns="50800"/>
            <a:lstStyle/>
            <a:p>
              <a:pPr algn="ctr">
                <a:lnSpc>
                  <a:spcPts val="2448"/>
                </a:lnSpc>
              </a:pPr>
            </a:p>
          </p:txBody>
        </p:sp>
      </p:grpSp>
      <p:grpSp>
        <p:nvGrpSpPr>
          <p:cNvPr name="Group 6" id="6"/>
          <p:cNvGrpSpPr/>
          <p:nvPr/>
        </p:nvGrpSpPr>
        <p:grpSpPr>
          <a:xfrm rot="0">
            <a:off x="4238264" y="854075"/>
            <a:ext cx="3048000" cy="3168885"/>
            <a:chOff x="0" y="0"/>
            <a:chExt cx="802765" cy="834604"/>
          </a:xfrm>
        </p:grpSpPr>
        <p:sp>
          <p:nvSpPr>
            <p:cNvPr name="Freeform 7" id="7"/>
            <p:cNvSpPr/>
            <p:nvPr/>
          </p:nvSpPr>
          <p:spPr>
            <a:xfrm flipH="false" flipV="false" rot="0">
              <a:off x="0" y="0"/>
              <a:ext cx="802765" cy="834604"/>
            </a:xfrm>
            <a:custGeom>
              <a:avLst/>
              <a:gdLst/>
              <a:ahLst/>
              <a:cxnLst/>
              <a:rect r="r" b="b" t="t" l="l"/>
              <a:pathLst>
                <a:path h="834604" w="802765">
                  <a:moveTo>
                    <a:pt x="88900" y="0"/>
                  </a:moveTo>
                  <a:lnTo>
                    <a:pt x="713865" y="0"/>
                  </a:lnTo>
                  <a:cubicBezTo>
                    <a:pt x="762964" y="0"/>
                    <a:pt x="802765" y="39802"/>
                    <a:pt x="802765" y="88900"/>
                  </a:cubicBezTo>
                  <a:lnTo>
                    <a:pt x="802765" y="745704"/>
                  </a:lnTo>
                  <a:cubicBezTo>
                    <a:pt x="802765" y="769281"/>
                    <a:pt x="793399" y="791893"/>
                    <a:pt x="776727" y="808565"/>
                  </a:cubicBezTo>
                  <a:cubicBezTo>
                    <a:pt x="760055" y="825237"/>
                    <a:pt x="737443" y="834604"/>
                    <a:pt x="713865" y="834604"/>
                  </a:cubicBezTo>
                  <a:lnTo>
                    <a:pt x="88900" y="834604"/>
                  </a:lnTo>
                  <a:cubicBezTo>
                    <a:pt x="65322" y="834604"/>
                    <a:pt x="42710" y="825237"/>
                    <a:pt x="26038" y="808565"/>
                  </a:cubicBezTo>
                  <a:cubicBezTo>
                    <a:pt x="9366" y="791893"/>
                    <a:pt x="0" y="769281"/>
                    <a:pt x="0" y="745704"/>
                  </a:cubicBezTo>
                  <a:lnTo>
                    <a:pt x="0" y="88900"/>
                  </a:lnTo>
                  <a:cubicBezTo>
                    <a:pt x="0" y="39802"/>
                    <a:pt x="39802" y="0"/>
                    <a:pt x="88900" y="0"/>
                  </a:cubicBezTo>
                  <a:close/>
                </a:path>
              </a:pathLst>
            </a:custGeom>
            <a:solidFill>
              <a:srgbClr val="FFC493">
                <a:alpha val="69804"/>
              </a:srgbClr>
            </a:solidFill>
          </p:spPr>
        </p:sp>
        <p:sp>
          <p:nvSpPr>
            <p:cNvPr name="TextBox 8" id="8"/>
            <p:cNvSpPr txBox="true"/>
            <p:nvPr/>
          </p:nvSpPr>
          <p:spPr>
            <a:xfrm>
              <a:off x="0" y="28575"/>
              <a:ext cx="802765" cy="806029"/>
            </a:xfrm>
            <a:prstGeom prst="rect">
              <a:avLst/>
            </a:prstGeom>
          </p:spPr>
          <p:txBody>
            <a:bodyPr anchor="ctr" rtlCol="false" tIns="50800" lIns="50800" bIns="50800" rIns="50800"/>
            <a:lstStyle/>
            <a:p>
              <a:pPr algn="l" marL="0" indent="0" lvl="0">
                <a:lnSpc>
                  <a:spcPts val="2574"/>
                </a:lnSpc>
                <a:spcBef>
                  <a:spcPct val="0"/>
                </a:spcBef>
              </a:pPr>
            </a:p>
          </p:txBody>
        </p:sp>
      </p:grpSp>
      <p:grpSp>
        <p:nvGrpSpPr>
          <p:cNvPr name="Group 9" id="9"/>
          <p:cNvGrpSpPr/>
          <p:nvPr/>
        </p:nvGrpSpPr>
        <p:grpSpPr>
          <a:xfrm rot="0">
            <a:off x="4295414" y="4128237"/>
            <a:ext cx="3048000" cy="4091412"/>
            <a:chOff x="0" y="0"/>
            <a:chExt cx="802765" cy="1077574"/>
          </a:xfrm>
        </p:grpSpPr>
        <p:sp>
          <p:nvSpPr>
            <p:cNvPr name="Freeform 10" id="10"/>
            <p:cNvSpPr/>
            <p:nvPr/>
          </p:nvSpPr>
          <p:spPr>
            <a:xfrm flipH="false" flipV="false" rot="0">
              <a:off x="0" y="0"/>
              <a:ext cx="802765" cy="1077574"/>
            </a:xfrm>
            <a:custGeom>
              <a:avLst/>
              <a:gdLst/>
              <a:ahLst/>
              <a:cxnLst/>
              <a:rect r="r" b="b" t="t" l="l"/>
              <a:pathLst>
                <a:path h="1077574" w="802765">
                  <a:moveTo>
                    <a:pt x="88900" y="0"/>
                  </a:moveTo>
                  <a:lnTo>
                    <a:pt x="713865" y="0"/>
                  </a:lnTo>
                  <a:cubicBezTo>
                    <a:pt x="762964" y="0"/>
                    <a:pt x="802765" y="39802"/>
                    <a:pt x="802765" y="88900"/>
                  </a:cubicBezTo>
                  <a:lnTo>
                    <a:pt x="802765" y="988674"/>
                  </a:lnTo>
                  <a:cubicBezTo>
                    <a:pt x="802765" y="1012251"/>
                    <a:pt x="793399" y="1034863"/>
                    <a:pt x="776727" y="1051535"/>
                  </a:cubicBezTo>
                  <a:cubicBezTo>
                    <a:pt x="760055" y="1068207"/>
                    <a:pt x="737443" y="1077574"/>
                    <a:pt x="713865" y="1077574"/>
                  </a:cubicBezTo>
                  <a:lnTo>
                    <a:pt x="88900" y="1077574"/>
                  </a:lnTo>
                  <a:cubicBezTo>
                    <a:pt x="39802" y="1077574"/>
                    <a:pt x="0" y="1037772"/>
                    <a:pt x="0" y="988674"/>
                  </a:cubicBezTo>
                  <a:lnTo>
                    <a:pt x="0" y="88900"/>
                  </a:lnTo>
                  <a:cubicBezTo>
                    <a:pt x="0" y="39802"/>
                    <a:pt x="39802" y="0"/>
                    <a:pt x="88900" y="0"/>
                  </a:cubicBezTo>
                  <a:close/>
                </a:path>
              </a:pathLst>
            </a:custGeom>
            <a:solidFill>
              <a:srgbClr val="FFC0B7">
                <a:alpha val="69804"/>
              </a:srgbClr>
            </a:solidFill>
          </p:spPr>
        </p:sp>
        <p:sp>
          <p:nvSpPr>
            <p:cNvPr name="TextBox 11" id="11"/>
            <p:cNvSpPr txBox="true"/>
            <p:nvPr/>
          </p:nvSpPr>
          <p:spPr>
            <a:xfrm>
              <a:off x="0" y="38100"/>
              <a:ext cx="802765" cy="1039474"/>
            </a:xfrm>
            <a:prstGeom prst="rect">
              <a:avLst/>
            </a:prstGeom>
          </p:spPr>
          <p:txBody>
            <a:bodyPr anchor="ctr" rtlCol="false" tIns="50800" lIns="50800" bIns="50800" rIns="50800"/>
            <a:lstStyle/>
            <a:p>
              <a:pPr algn="ctr">
                <a:lnSpc>
                  <a:spcPts val="2448"/>
                </a:lnSpc>
              </a:pPr>
            </a:p>
          </p:txBody>
        </p:sp>
      </p:grpSp>
      <p:grpSp>
        <p:nvGrpSpPr>
          <p:cNvPr name="Group 12" id="12"/>
          <p:cNvGrpSpPr/>
          <p:nvPr/>
        </p:nvGrpSpPr>
        <p:grpSpPr>
          <a:xfrm rot="0">
            <a:off x="7391039" y="854075"/>
            <a:ext cx="3181711" cy="7365575"/>
            <a:chOff x="0" y="0"/>
            <a:chExt cx="837982" cy="1939904"/>
          </a:xfrm>
        </p:grpSpPr>
        <p:sp>
          <p:nvSpPr>
            <p:cNvPr name="Freeform 13" id="13"/>
            <p:cNvSpPr/>
            <p:nvPr/>
          </p:nvSpPr>
          <p:spPr>
            <a:xfrm flipH="false" flipV="false" rot="0">
              <a:off x="0" y="0"/>
              <a:ext cx="837982" cy="1939904"/>
            </a:xfrm>
            <a:custGeom>
              <a:avLst/>
              <a:gdLst/>
              <a:ahLst/>
              <a:cxnLst/>
              <a:rect r="r" b="b" t="t" l="l"/>
              <a:pathLst>
                <a:path h="1939904" w="837982">
                  <a:moveTo>
                    <a:pt x="85164" y="0"/>
                  </a:moveTo>
                  <a:lnTo>
                    <a:pt x="752818" y="0"/>
                  </a:lnTo>
                  <a:cubicBezTo>
                    <a:pt x="775404" y="0"/>
                    <a:pt x="797066" y="8973"/>
                    <a:pt x="813038" y="24944"/>
                  </a:cubicBezTo>
                  <a:cubicBezTo>
                    <a:pt x="829009" y="40915"/>
                    <a:pt x="837982" y="62577"/>
                    <a:pt x="837982" y="85164"/>
                  </a:cubicBezTo>
                  <a:lnTo>
                    <a:pt x="837982" y="1854740"/>
                  </a:lnTo>
                  <a:cubicBezTo>
                    <a:pt x="837982" y="1877327"/>
                    <a:pt x="829009" y="1898989"/>
                    <a:pt x="813038" y="1914960"/>
                  </a:cubicBezTo>
                  <a:cubicBezTo>
                    <a:pt x="797066" y="1930932"/>
                    <a:pt x="775404" y="1939904"/>
                    <a:pt x="752818" y="1939904"/>
                  </a:cubicBezTo>
                  <a:lnTo>
                    <a:pt x="85164" y="1939904"/>
                  </a:lnTo>
                  <a:cubicBezTo>
                    <a:pt x="62577" y="1939904"/>
                    <a:pt x="40915" y="1930932"/>
                    <a:pt x="24944" y="1914960"/>
                  </a:cubicBezTo>
                  <a:cubicBezTo>
                    <a:pt x="8973" y="1898989"/>
                    <a:pt x="0" y="1877327"/>
                    <a:pt x="0" y="1854740"/>
                  </a:cubicBezTo>
                  <a:lnTo>
                    <a:pt x="0" y="85164"/>
                  </a:lnTo>
                  <a:cubicBezTo>
                    <a:pt x="0" y="62577"/>
                    <a:pt x="8973" y="40915"/>
                    <a:pt x="24944" y="24944"/>
                  </a:cubicBezTo>
                  <a:cubicBezTo>
                    <a:pt x="40915" y="8973"/>
                    <a:pt x="62577" y="0"/>
                    <a:pt x="85164" y="0"/>
                  </a:cubicBezTo>
                  <a:close/>
                </a:path>
              </a:pathLst>
            </a:custGeom>
            <a:solidFill>
              <a:srgbClr val="FFDE83">
                <a:alpha val="69804"/>
              </a:srgbClr>
            </a:solidFill>
          </p:spPr>
        </p:sp>
        <p:sp>
          <p:nvSpPr>
            <p:cNvPr name="TextBox 14" id="14"/>
            <p:cNvSpPr txBox="true"/>
            <p:nvPr/>
          </p:nvSpPr>
          <p:spPr>
            <a:xfrm>
              <a:off x="0" y="38100"/>
              <a:ext cx="837982" cy="1901804"/>
            </a:xfrm>
            <a:prstGeom prst="rect">
              <a:avLst/>
            </a:prstGeom>
          </p:spPr>
          <p:txBody>
            <a:bodyPr anchor="ctr" rtlCol="false" tIns="50800" lIns="50800" bIns="50800" rIns="50800"/>
            <a:lstStyle/>
            <a:p>
              <a:pPr algn="ctr">
                <a:lnSpc>
                  <a:spcPts val="2448"/>
                </a:lnSpc>
              </a:pPr>
            </a:p>
          </p:txBody>
        </p:sp>
      </p:grpSp>
      <p:grpSp>
        <p:nvGrpSpPr>
          <p:cNvPr name="Group 15" id="15"/>
          <p:cNvGrpSpPr/>
          <p:nvPr/>
        </p:nvGrpSpPr>
        <p:grpSpPr>
          <a:xfrm rot="0">
            <a:off x="10696575" y="900112"/>
            <a:ext cx="4193401" cy="3583709"/>
            <a:chOff x="0" y="0"/>
            <a:chExt cx="1104435" cy="943857"/>
          </a:xfrm>
        </p:grpSpPr>
        <p:sp>
          <p:nvSpPr>
            <p:cNvPr name="Freeform 16" id="16"/>
            <p:cNvSpPr/>
            <p:nvPr/>
          </p:nvSpPr>
          <p:spPr>
            <a:xfrm flipH="false" flipV="false" rot="0">
              <a:off x="0" y="0"/>
              <a:ext cx="1104435" cy="943858"/>
            </a:xfrm>
            <a:custGeom>
              <a:avLst/>
              <a:gdLst/>
              <a:ahLst/>
              <a:cxnLst/>
              <a:rect r="r" b="b" t="t" l="l"/>
              <a:pathLst>
                <a:path h="943858" w="1104435">
                  <a:moveTo>
                    <a:pt x="64618" y="0"/>
                  </a:moveTo>
                  <a:lnTo>
                    <a:pt x="1039817" y="0"/>
                  </a:lnTo>
                  <a:cubicBezTo>
                    <a:pt x="1056955" y="0"/>
                    <a:pt x="1073391" y="6808"/>
                    <a:pt x="1085509" y="18926"/>
                  </a:cubicBezTo>
                  <a:cubicBezTo>
                    <a:pt x="1097627" y="31044"/>
                    <a:pt x="1104435" y="47480"/>
                    <a:pt x="1104435" y="64618"/>
                  </a:cubicBezTo>
                  <a:lnTo>
                    <a:pt x="1104435" y="879240"/>
                  </a:lnTo>
                  <a:cubicBezTo>
                    <a:pt x="1104435" y="896378"/>
                    <a:pt x="1097627" y="912813"/>
                    <a:pt x="1085509" y="924931"/>
                  </a:cubicBezTo>
                  <a:cubicBezTo>
                    <a:pt x="1073391" y="937050"/>
                    <a:pt x="1056955" y="943858"/>
                    <a:pt x="1039817" y="943858"/>
                  </a:cubicBezTo>
                  <a:lnTo>
                    <a:pt x="64618" y="943858"/>
                  </a:lnTo>
                  <a:cubicBezTo>
                    <a:pt x="28930" y="943858"/>
                    <a:pt x="0" y="914927"/>
                    <a:pt x="0" y="879240"/>
                  </a:cubicBezTo>
                  <a:lnTo>
                    <a:pt x="0" y="64618"/>
                  </a:lnTo>
                  <a:cubicBezTo>
                    <a:pt x="0" y="28930"/>
                    <a:pt x="28930" y="0"/>
                    <a:pt x="64618" y="0"/>
                  </a:cubicBezTo>
                  <a:close/>
                </a:path>
              </a:pathLst>
            </a:custGeom>
            <a:solidFill>
              <a:srgbClr val="B7E6CC">
                <a:alpha val="69804"/>
              </a:srgbClr>
            </a:solidFill>
          </p:spPr>
        </p:sp>
        <p:sp>
          <p:nvSpPr>
            <p:cNvPr name="TextBox 17" id="17"/>
            <p:cNvSpPr txBox="true"/>
            <p:nvPr/>
          </p:nvSpPr>
          <p:spPr>
            <a:xfrm>
              <a:off x="0" y="38100"/>
              <a:ext cx="1104435" cy="905757"/>
            </a:xfrm>
            <a:prstGeom prst="rect">
              <a:avLst/>
            </a:prstGeom>
          </p:spPr>
          <p:txBody>
            <a:bodyPr anchor="ctr" rtlCol="false" tIns="50800" lIns="50800" bIns="50800" rIns="50800"/>
            <a:lstStyle/>
            <a:p>
              <a:pPr algn="ctr">
                <a:lnSpc>
                  <a:spcPts val="2448"/>
                </a:lnSpc>
              </a:pPr>
            </a:p>
          </p:txBody>
        </p:sp>
      </p:grpSp>
      <p:grpSp>
        <p:nvGrpSpPr>
          <p:cNvPr name="Group 18" id="18"/>
          <p:cNvGrpSpPr/>
          <p:nvPr/>
        </p:nvGrpSpPr>
        <p:grpSpPr>
          <a:xfrm rot="0">
            <a:off x="10696575" y="4626696"/>
            <a:ext cx="4193401" cy="3592953"/>
            <a:chOff x="0" y="0"/>
            <a:chExt cx="1104435" cy="946292"/>
          </a:xfrm>
        </p:grpSpPr>
        <p:sp>
          <p:nvSpPr>
            <p:cNvPr name="Freeform 19" id="19"/>
            <p:cNvSpPr/>
            <p:nvPr/>
          </p:nvSpPr>
          <p:spPr>
            <a:xfrm flipH="false" flipV="false" rot="0">
              <a:off x="0" y="0"/>
              <a:ext cx="1104435" cy="946292"/>
            </a:xfrm>
            <a:custGeom>
              <a:avLst/>
              <a:gdLst/>
              <a:ahLst/>
              <a:cxnLst/>
              <a:rect r="r" b="b" t="t" l="l"/>
              <a:pathLst>
                <a:path h="946292" w="1104435">
                  <a:moveTo>
                    <a:pt x="64618" y="0"/>
                  </a:moveTo>
                  <a:lnTo>
                    <a:pt x="1039817" y="0"/>
                  </a:lnTo>
                  <a:cubicBezTo>
                    <a:pt x="1056955" y="0"/>
                    <a:pt x="1073391" y="6808"/>
                    <a:pt x="1085509" y="18926"/>
                  </a:cubicBezTo>
                  <a:cubicBezTo>
                    <a:pt x="1097627" y="31044"/>
                    <a:pt x="1104435" y="47480"/>
                    <a:pt x="1104435" y="64618"/>
                  </a:cubicBezTo>
                  <a:lnTo>
                    <a:pt x="1104435" y="881675"/>
                  </a:lnTo>
                  <a:cubicBezTo>
                    <a:pt x="1104435" y="917362"/>
                    <a:pt x="1075505" y="946292"/>
                    <a:pt x="1039817" y="946292"/>
                  </a:cubicBezTo>
                  <a:lnTo>
                    <a:pt x="64618" y="946292"/>
                  </a:lnTo>
                  <a:cubicBezTo>
                    <a:pt x="47480" y="946292"/>
                    <a:pt x="31044" y="939484"/>
                    <a:pt x="18926" y="927366"/>
                  </a:cubicBezTo>
                  <a:cubicBezTo>
                    <a:pt x="6808" y="915248"/>
                    <a:pt x="0" y="898812"/>
                    <a:pt x="0" y="881675"/>
                  </a:cubicBezTo>
                  <a:lnTo>
                    <a:pt x="0" y="64618"/>
                  </a:lnTo>
                  <a:cubicBezTo>
                    <a:pt x="0" y="28930"/>
                    <a:pt x="28930" y="0"/>
                    <a:pt x="64618" y="0"/>
                  </a:cubicBezTo>
                  <a:close/>
                </a:path>
              </a:pathLst>
            </a:custGeom>
            <a:solidFill>
              <a:srgbClr val="ACE1E1">
                <a:alpha val="69804"/>
              </a:srgbClr>
            </a:solidFill>
          </p:spPr>
        </p:sp>
        <p:sp>
          <p:nvSpPr>
            <p:cNvPr name="TextBox 20" id="20"/>
            <p:cNvSpPr txBox="true"/>
            <p:nvPr/>
          </p:nvSpPr>
          <p:spPr>
            <a:xfrm>
              <a:off x="0" y="38100"/>
              <a:ext cx="1104435" cy="908192"/>
            </a:xfrm>
            <a:prstGeom prst="rect">
              <a:avLst/>
            </a:prstGeom>
          </p:spPr>
          <p:txBody>
            <a:bodyPr anchor="ctr" rtlCol="false" tIns="50800" lIns="50800" bIns="50800" rIns="50800"/>
            <a:lstStyle/>
            <a:p>
              <a:pPr algn="ctr">
                <a:lnSpc>
                  <a:spcPts val="2448"/>
                </a:lnSpc>
              </a:pPr>
            </a:p>
          </p:txBody>
        </p:sp>
      </p:grpSp>
      <p:grpSp>
        <p:nvGrpSpPr>
          <p:cNvPr name="Group 21" id="21"/>
          <p:cNvGrpSpPr/>
          <p:nvPr/>
        </p:nvGrpSpPr>
        <p:grpSpPr>
          <a:xfrm rot="0">
            <a:off x="15013801" y="942975"/>
            <a:ext cx="3145849" cy="7276675"/>
            <a:chOff x="0" y="0"/>
            <a:chExt cx="828536" cy="1916490"/>
          </a:xfrm>
        </p:grpSpPr>
        <p:sp>
          <p:nvSpPr>
            <p:cNvPr name="Freeform 22" id="22"/>
            <p:cNvSpPr/>
            <p:nvPr/>
          </p:nvSpPr>
          <p:spPr>
            <a:xfrm flipH="false" flipV="false" rot="0">
              <a:off x="0" y="0"/>
              <a:ext cx="828536" cy="1916491"/>
            </a:xfrm>
            <a:custGeom>
              <a:avLst/>
              <a:gdLst/>
              <a:ahLst/>
              <a:cxnLst/>
              <a:rect r="r" b="b" t="t" l="l"/>
              <a:pathLst>
                <a:path h="1916491" w="828536">
                  <a:moveTo>
                    <a:pt x="86135" y="0"/>
                  </a:moveTo>
                  <a:lnTo>
                    <a:pt x="742401" y="0"/>
                  </a:lnTo>
                  <a:cubicBezTo>
                    <a:pt x="765246" y="0"/>
                    <a:pt x="787155" y="9075"/>
                    <a:pt x="803308" y="25228"/>
                  </a:cubicBezTo>
                  <a:cubicBezTo>
                    <a:pt x="819461" y="41382"/>
                    <a:pt x="828536" y="63290"/>
                    <a:pt x="828536" y="86135"/>
                  </a:cubicBezTo>
                  <a:lnTo>
                    <a:pt x="828536" y="1830356"/>
                  </a:lnTo>
                  <a:cubicBezTo>
                    <a:pt x="828536" y="1877927"/>
                    <a:pt x="789972" y="1916491"/>
                    <a:pt x="742401" y="1916491"/>
                  </a:cubicBezTo>
                  <a:lnTo>
                    <a:pt x="86135" y="1916491"/>
                  </a:lnTo>
                  <a:cubicBezTo>
                    <a:pt x="38564" y="1916491"/>
                    <a:pt x="0" y="1877927"/>
                    <a:pt x="0" y="1830356"/>
                  </a:cubicBezTo>
                  <a:lnTo>
                    <a:pt x="0" y="86135"/>
                  </a:lnTo>
                  <a:cubicBezTo>
                    <a:pt x="0" y="38564"/>
                    <a:pt x="38564" y="0"/>
                    <a:pt x="86135" y="0"/>
                  </a:cubicBezTo>
                  <a:close/>
                </a:path>
              </a:pathLst>
            </a:custGeom>
            <a:solidFill>
              <a:srgbClr val="BACFF4">
                <a:alpha val="69804"/>
              </a:srgbClr>
            </a:solidFill>
          </p:spPr>
        </p:sp>
        <p:sp>
          <p:nvSpPr>
            <p:cNvPr name="TextBox 23" id="23"/>
            <p:cNvSpPr txBox="true"/>
            <p:nvPr/>
          </p:nvSpPr>
          <p:spPr>
            <a:xfrm>
              <a:off x="0" y="38100"/>
              <a:ext cx="828536" cy="1878390"/>
            </a:xfrm>
            <a:prstGeom prst="rect">
              <a:avLst/>
            </a:prstGeom>
          </p:spPr>
          <p:txBody>
            <a:bodyPr anchor="ctr" rtlCol="false" tIns="50800" lIns="50800" bIns="50800" rIns="50800"/>
            <a:lstStyle/>
            <a:p>
              <a:pPr algn="ctr">
                <a:lnSpc>
                  <a:spcPts val="2448"/>
                </a:lnSpc>
              </a:pPr>
            </a:p>
          </p:txBody>
        </p:sp>
      </p:grpSp>
      <p:grpSp>
        <p:nvGrpSpPr>
          <p:cNvPr name="Group 24" id="24"/>
          <p:cNvGrpSpPr/>
          <p:nvPr/>
        </p:nvGrpSpPr>
        <p:grpSpPr>
          <a:xfrm rot="0">
            <a:off x="125723" y="8362525"/>
            <a:ext cx="7449195" cy="1900572"/>
            <a:chOff x="0" y="0"/>
            <a:chExt cx="1961928" cy="500562"/>
          </a:xfrm>
        </p:grpSpPr>
        <p:sp>
          <p:nvSpPr>
            <p:cNvPr name="Freeform 25" id="25"/>
            <p:cNvSpPr/>
            <p:nvPr/>
          </p:nvSpPr>
          <p:spPr>
            <a:xfrm flipH="false" flipV="false" rot="0">
              <a:off x="0" y="0"/>
              <a:ext cx="1961928" cy="500562"/>
            </a:xfrm>
            <a:custGeom>
              <a:avLst/>
              <a:gdLst/>
              <a:ahLst/>
              <a:cxnLst/>
              <a:rect r="r" b="b" t="t" l="l"/>
              <a:pathLst>
                <a:path h="500562" w="1961928">
                  <a:moveTo>
                    <a:pt x="36375" y="0"/>
                  </a:moveTo>
                  <a:lnTo>
                    <a:pt x="1925552" y="0"/>
                  </a:lnTo>
                  <a:cubicBezTo>
                    <a:pt x="1945642" y="0"/>
                    <a:pt x="1961928" y="16286"/>
                    <a:pt x="1961928" y="36375"/>
                  </a:cubicBezTo>
                  <a:lnTo>
                    <a:pt x="1961928" y="464187"/>
                  </a:lnTo>
                  <a:cubicBezTo>
                    <a:pt x="1961928" y="484276"/>
                    <a:pt x="1945642" y="500562"/>
                    <a:pt x="1925552" y="500562"/>
                  </a:cubicBezTo>
                  <a:lnTo>
                    <a:pt x="36375" y="500562"/>
                  </a:lnTo>
                  <a:cubicBezTo>
                    <a:pt x="16286" y="500562"/>
                    <a:pt x="0" y="484276"/>
                    <a:pt x="0" y="464187"/>
                  </a:cubicBezTo>
                  <a:lnTo>
                    <a:pt x="0" y="36375"/>
                  </a:lnTo>
                  <a:cubicBezTo>
                    <a:pt x="0" y="16286"/>
                    <a:pt x="16286" y="0"/>
                    <a:pt x="36375" y="0"/>
                  </a:cubicBezTo>
                  <a:close/>
                </a:path>
              </a:pathLst>
            </a:custGeom>
            <a:solidFill>
              <a:srgbClr val="FFC2DB">
                <a:alpha val="69804"/>
              </a:srgbClr>
            </a:solidFill>
          </p:spPr>
        </p:sp>
        <p:sp>
          <p:nvSpPr>
            <p:cNvPr name="TextBox 26" id="26"/>
            <p:cNvSpPr txBox="true"/>
            <p:nvPr/>
          </p:nvSpPr>
          <p:spPr>
            <a:xfrm>
              <a:off x="0" y="38100"/>
              <a:ext cx="1961928" cy="462462"/>
            </a:xfrm>
            <a:prstGeom prst="rect">
              <a:avLst/>
            </a:prstGeom>
          </p:spPr>
          <p:txBody>
            <a:bodyPr anchor="ctr" rtlCol="false" tIns="50800" lIns="50800" bIns="50800" rIns="50800"/>
            <a:lstStyle/>
            <a:p>
              <a:pPr algn="ctr">
                <a:lnSpc>
                  <a:spcPts val="2448"/>
                </a:lnSpc>
              </a:pPr>
            </a:p>
          </p:txBody>
        </p:sp>
      </p:grpSp>
      <p:grpSp>
        <p:nvGrpSpPr>
          <p:cNvPr name="Group 27" id="27"/>
          <p:cNvGrpSpPr/>
          <p:nvPr/>
        </p:nvGrpSpPr>
        <p:grpSpPr>
          <a:xfrm rot="0">
            <a:off x="7868365" y="8362525"/>
            <a:ext cx="9985301" cy="1886976"/>
            <a:chOff x="0" y="0"/>
            <a:chExt cx="2629874" cy="496981"/>
          </a:xfrm>
        </p:grpSpPr>
        <p:sp>
          <p:nvSpPr>
            <p:cNvPr name="Freeform 28" id="28"/>
            <p:cNvSpPr/>
            <p:nvPr/>
          </p:nvSpPr>
          <p:spPr>
            <a:xfrm flipH="false" flipV="false" rot="0">
              <a:off x="0" y="0"/>
              <a:ext cx="2629874" cy="496981"/>
            </a:xfrm>
            <a:custGeom>
              <a:avLst/>
              <a:gdLst/>
              <a:ahLst/>
              <a:cxnLst/>
              <a:rect r="r" b="b" t="t" l="l"/>
              <a:pathLst>
                <a:path h="496981" w="2629874">
                  <a:moveTo>
                    <a:pt x="27137" y="0"/>
                  </a:moveTo>
                  <a:lnTo>
                    <a:pt x="2602737" y="0"/>
                  </a:lnTo>
                  <a:cubicBezTo>
                    <a:pt x="2609934" y="0"/>
                    <a:pt x="2616836" y="2859"/>
                    <a:pt x="2621925" y="7948"/>
                  </a:cubicBezTo>
                  <a:cubicBezTo>
                    <a:pt x="2627015" y="13037"/>
                    <a:pt x="2629874" y="19940"/>
                    <a:pt x="2629874" y="27137"/>
                  </a:cubicBezTo>
                  <a:lnTo>
                    <a:pt x="2629874" y="469845"/>
                  </a:lnTo>
                  <a:cubicBezTo>
                    <a:pt x="2629874" y="477042"/>
                    <a:pt x="2627015" y="483944"/>
                    <a:pt x="2621925" y="489033"/>
                  </a:cubicBezTo>
                  <a:cubicBezTo>
                    <a:pt x="2616836" y="494122"/>
                    <a:pt x="2609934" y="496981"/>
                    <a:pt x="2602737" y="496981"/>
                  </a:cubicBezTo>
                  <a:lnTo>
                    <a:pt x="27137" y="496981"/>
                  </a:lnTo>
                  <a:cubicBezTo>
                    <a:pt x="12149" y="496981"/>
                    <a:pt x="0" y="484832"/>
                    <a:pt x="0" y="469845"/>
                  </a:cubicBezTo>
                  <a:lnTo>
                    <a:pt x="0" y="27137"/>
                  </a:lnTo>
                  <a:cubicBezTo>
                    <a:pt x="0" y="19940"/>
                    <a:pt x="2859" y="13037"/>
                    <a:pt x="7948" y="7948"/>
                  </a:cubicBezTo>
                  <a:cubicBezTo>
                    <a:pt x="13037" y="2859"/>
                    <a:pt x="19940" y="0"/>
                    <a:pt x="27137" y="0"/>
                  </a:cubicBezTo>
                  <a:close/>
                </a:path>
              </a:pathLst>
            </a:custGeom>
            <a:solidFill>
              <a:srgbClr val="E6CDF4">
                <a:alpha val="69804"/>
              </a:srgbClr>
            </a:solidFill>
          </p:spPr>
        </p:sp>
        <p:sp>
          <p:nvSpPr>
            <p:cNvPr name="TextBox 29" id="29"/>
            <p:cNvSpPr txBox="true"/>
            <p:nvPr/>
          </p:nvSpPr>
          <p:spPr>
            <a:xfrm>
              <a:off x="0" y="38100"/>
              <a:ext cx="2629874" cy="458881"/>
            </a:xfrm>
            <a:prstGeom prst="rect">
              <a:avLst/>
            </a:prstGeom>
          </p:spPr>
          <p:txBody>
            <a:bodyPr anchor="ctr" rtlCol="false" tIns="50800" lIns="50800" bIns="50800" rIns="50800"/>
            <a:lstStyle/>
            <a:p>
              <a:pPr algn="ctr">
                <a:lnSpc>
                  <a:spcPts val="2448"/>
                </a:lnSpc>
              </a:pPr>
            </a:p>
          </p:txBody>
        </p:sp>
      </p:grpSp>
      <p:sp>
        <p:nvSpPr>
          <p:cNvPr name="TextBox 30" id="30"/>
          <p:cNvSpPr txBox="true"/>
          <p:nvPr/>
        </p:nvSpPr>
        <p:spPr>
          <a:xfrm rot="0">
            <a:off x="344198" y="1047750"/>
            <a:ext cx="2204077" cy="281305"/>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Problème</a:t>
            </a:r>
          </a:p>
        </p:txBody>
      </p:sp>
      <p:sp>
        <p:nvSpPr>
          <p:cNvPr name="TextBox 31" id="31"/>
          <p:cNvSpPr txBox="true"/>
          <p:nvPr/>
        </p:nvSpPr>
        <p:spPr>
          <a:xfrm rot="0">
            <a:off x="4582489" y="1047750"/>
            <a:ext cx="2232712" cy="281305"/>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Solution</a:t>
            </a:r>
          </a:p>
        </p:txBody>
      </p:sp>
      <p:sp>
        <p:nvSpPr>
          <p:cNvPr name="TextBox 32" id="32"/>
          <p:cNvSpPr txBox="true"/>
          <p:nvPr/>
        </p:nvSpPr>
        <p:spPr>
          <a:xfrm rot="0">
            <a:off x="4582489" y="4287251"/>
            <a:ext cx="2232712" cy="281305"/>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Indicateurs clés</a:t>
            </a:r>
          </a:p>
        </p:txBody>
      </p:sp>
      <p:sp>
        <p:nvSpPr>
          <p:cNvPr name="TextBox 33" id="33"/>
          <p:cNvSpPr txBox="true"/>
          <p:nvPr/>
        </p:nvSpPr>
        <p:spPr>
          <a:xfrm rot="0">
            <a:off x="7574918" y="962025"/>
            <a:ext cx="2227844" cy="538480"/>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Propositions de valeur unique</a:t>
            </a:r>
          </a:p>
        </p:txBody>
      </p:sp>
      <p:sp>
        <p:nvSpPr>
          <p:cNvPr name="TextBox 34" id="34"/>
          <p:cNvSpPr txBox="true"/>
          <p:nvPr/>
        </p:nvSpPr>
        <p:spPr>
          <a:xfrm rot="0">
            <a:off x="10934700" y="1083584"/>
            <a:ext cx="2319489" cy="281305"/>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Avantage déloyal</a:t>
            </a:r>
          </a:p>
        </p:txBody>
      </p:sp>
      <p:sp>
        <p:nvSpPr>
          <p:cNvPr name="TextBox 35" id="35"/>
          <p:cNvSpPr txBox="true"/>
          <p:nvPr/>
        </p:nvSpPr>
        <p:spPr>
          <a:xfrm rot="0">
            <a:off x="10934700" y="4702896"/>
            <a:ext cx="2167089" cy="281305"/>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Canaux</a:t>
            </a:r>
          </a:p>
        </p:txBody>
      </p:sp>
      <p:sp>
        <p:nvSpPr>
          <p:cNvPr name="TextBox 36" id="36"/>
          <p:cNvSpPr txBox="true"/>
          <p:nvPr/>
        </p:nvSpPr>
        <p:spPr>
          <a:xfrm rot="0">
            <a:off x="15118576" y="1083584"/>
            <a:ext cx="2936299" cy="281305"/>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Segments de clientèle</a:t>
            </a:r>
          </a:p>
        </p:txBody>
      </p:sp>
      <p:sp>
        <p:nvSpPr>
          <p:cNvPr name="TextBox 37" id="37"/>
          <p:cNvSpPr txBox="true"/>
          <p:nvPr/>
        </p:nvSpPr>
        <p:spPr>
          <a:xfrm rot="0">
            <a:off x="434767" y="8705051"/>
            <a:ext cx="2651391" cy="281305"/>
          </a:xfrm>
          <a:prstGeom prst="rect">
            <a:avLst/>
          </a:prstGeom>
        </p:spPr>
        <p:txBody>
          <a:bodyPr anchor="t" rtlCol="false" tIns="0" lIns="0" bIns="0" rIns="0">
            <a:spAutoFit/>
          </a:bodyPr>
          <a:lstStyle/>
          <a:p>
            <a:pPr algn="l" marL="0" indent="0" lvl="0">
              <a:lnSpc>
                <a:spcPts val="2059"/>
              </a:lnSpc>
              <a:spcBef>
                <a:spcPct val="0"/>
              </a:spcBef>
            </a:pPr>
            <a:r>
              <a:rPr lang="en-US" sz="1999" spc="99" u="sng">
                <a:solidFill>
                  <a:srgbClr val="301906"/>
                </a:solidFill>
                <a:latin typeface="Trebuchet MS Bold"/>
              </a:rPr>
              <a:t>Structure de coûts</a:t>
            </a:r>
          </a:p>
        </p:txBody>
      </p:sp>
      <p:sp>
        <p:nvSpPr>
          <p:cNvPr name="TextBox 38" id="38"/>
          <p:cNvSpPr txBox="true"/>
          <p:nvPr/>
        </p:nvSpPr>
        <p:spPr>
          <a:xfrm rot="0">
            <a:off x="8242914" y="8705051"/>
            <a:ext cx="3380587" cy="281305"/>
          </a:xfrm>
          <a:prstGeom prst="rect">
            <a:avLst/>
          </a:prstGeom>
        </p:spPr>
        <p:txBody>
          <a:bodyPr anchor="t" rtlCol="false" tIns="0" lIns="0" bIns="0" rIns="0">
            <a:spAutoFit/>
          </a:bodyPr>
          <a:lstStyle/>
          <a:p>
            <a:pPr algn="l" marL="0" indent="0" lvl="0">
              <a:lnSpc>
                <a:spcPts val="2059"/>
              </a:lnSpc>
              <a:spcBef>
                <a:spcPct val="0"/>
              </a:spcBef>
            </a:pPr>
            <a:r>
              <a:rPr lang="en-US" sz="1999" spc="99" u="sng">
                <a:solidFill>
                  <a:srgbClr val="301906"/>
                </a:solidFill>
                <a:latin typeface="Trebuchet MS Bold"/>
              </a:rPr>
              <a:t>Flux de revenus</a:t>
            </a:r>
          </a:p>
        </p:txBody>
      </p:sp>
      <p:sp>
        <p:nvSpPr>
          <p:cNvPr name="TextBox 39" id="39"/>
          <p:cNvSpPr txBox="true"/>
          <p:nvPr/>
        </p:nvSpPr>
        <p:spPr>
          <a:xfrm rot="0">
            <a:off x="344198" y="3958400"/>
            <a:ext cx="3055866" cy="281305"/>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Alternatives existantes</a:t>
            </a:r>
          </a:p>
        </p:txBody>
      </p:sp>
      <p:sp>
        <p:nvSpPr>
          <p:cNvPr name="TextBox 40" id="40"/>
          <p:cNvSpPr txBox="true"/>
          <p:nvPr/>
        </p:nvSpPr>
        <p:spPr>
          <a:xfrm rot="0">
            <a:off x="7574918" y="4047491"/>
            <a:ext cx="2702557" cy="538480"/>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Concept de haut niveau</a:t>
            </a:r>
          </a:p>
        </p:txBody>
      </p:sp>
      <p:sp>
        <p:nvSpPr>
          <p:cNvPr name="TextBox 41" id="41"/>
          <p:cNvSpPr txBox="true"/>
          <p:nvPr/>
        </p:nvSpPr>
        <p:spPr>
          <a:xfrm rot="0">
            <a:off x="15118576" y="5708571"/>
            <a:ext cx="2735091" cy="281305"/>
          </a:xfrm>
          <a:prstGeom prst="rect">
            <a:avLst/>
          </a:prstGeom>
        </p:spPr>
        <p:txBody>
          <a:bodyPr anchor="t" rtlCol="false" tIns="0" lIns="0" bIns="0" rIns="0">
            <a:spAutoFit/>
          </a:bodyPr>
          <a:lstStyle/>
          <a:p>
            <a:pPr marL="0" indent="0" lvl="0">
              <a:lnSpc>
                <a:spcPts val="2059"/>
              </a:lnSpc>
              <a:spcBef>
                <a:spcPct val="0"/>
              </a:spcBef>
            </a:pPr>
            <a:r>
              <a:rPr lang="en-US" sz="1999" spc="99" u="sng">
                <a:solidFill>
                  <a:srgbClr val="301906"/>
                </a:solidFill>
                <a:latin typeface="Trebuchet MS Bold"/>
              </a:rPr>
              <a:t>Adopteurs Précoces</a:t>
            </a:r>
          </a:p>
        </p:txBody>
      </p:sp>
      <p:sp>
        <p:nvSpPr>
          <p:cNvPr name="TextBox 42" id="42"/>
          <p:cNvSpPr txBox="true"/>
          <p:nvPr/>
        </p:nvSpPr>
        <p:spPr>
          <a:xfrm rot="0">
            <a:off x="7956966" y="9143592"/>
            <a:ext cx="9808100" cy="1052830"/>
          </a:xfrm>
          <a:prstGeom prst="rect">
            <a:avLst/>
          </a:prstGeom>
        </p:spPr>
        <p:txBody>
          <a:bodyPr anchor="t" rtlCol="false" tIns="0" lIns="0" bIns="0" rIns="0">
            <a:spAutoFit/>
          </a:bodyPr>
          <a:lstStyle/>
          <a:p>
            <a:pPr algn="ctr" marL="431797" indent="-215899" lvl="1">
              <a:lnSpc>
                <a:spcPts val="2059"/>
              </a:lnSpc>
              <a:spcBef>
                <a:spcPct val="0"/>
              </a:spcBef>
              <a:buFont typeface="Arial"/>
              <a:buChar char="•"/>
            </a:pPr>
            <a:r>
              <a:rPr lang="en-US" sz="1999" spc="99">
                <a:solidFill>
                  <a:srgbClr val="000000"/>
                </a:solidFill>
                <a:latin typeface="Trebuchet MS Bold"/>
              </a:rPr>
              <a:t>M</a:t>
            </a:r>
            <a:r>
              <a:rPr lang="en-US" sz="1999" spc="99">
                <a:solidFill>
                  <a:srgbClr val="000000"/>
                </a:solidFill>
                <a:latin typeface="Trebuchet MS Bold"/>
              </a:rPr>
              <a:t>odèle d'abonnement mensuel ou annuel par utilisateur.</a:t>
            </a:r>
          </a:p>
          <a:p>
            <a:pPr algn="ctr" marL="431797" indent="-215899" lvl="1">
              <a:lnSpc>
                <a:spcPts val="2059"/>
              </a:lnSpc>
              <a:spcBef>
                <a:spcPct val="0"/>
              </a:spcBef>
              <a:buFont typeface="Arial"/>
              <a:buChar char="•"/>
            </a:pPr>
            <a:r>
              <a:rPr lang="en-US" sz="1999" spc="99">
                <a:solidFill>
                  <a:srgbClr val="000000"/>
                </a:solidFill>
                <a:latin typeface="Trebuchet MS Bold"/>
              </a:rPr>
              <a:t>Différents niveaux d'abonnement avec des fonctionnalités variées.</a:t>
            </a:r>
          </a:p>
          <a:p>
            <a:pPr algn="ctr" marL="431797" indent="-215899" lvl="1">
              <a:lnSpc>
                <a:spcPts val="2059"/>
              </a:lnSpc>
              <a:spcBef>
                <a:spcPct val="0"/>
              </a:spcBef>
              <a:buFont typeface="Arial"/>
              <a:buChar char="•"/>
            </a:pPr>
            <a:r>
              <a:rPr lang="en-US" sz="1999" spc="99">
                <a:solidFill>
                  <a:srgbClr val="000000"/>
                </a:solidFill>
                <a:latin typeface="Trebuchet MS Bold"/>
              </a:rPr>
              <a:t>Offre d'essai gratuit pour permettre aux clients de tester le produit.</a:t>
            </a:r>
          </a:p>
          <a:p>
            <a:pPr algn="ctr">
              <a:lnSpc>
                <a:spcPts val="2059"/>
              </a:lnSpc>
              <a:spcBef>
                <a:spcPct val="0"/>
              </a:spcBef>
            </a:pPr>
          </a:p>
        </p:txBody>
      </p:sp>
      <p:sp>
        <p:nvSpPr>
          <p:cNvPr name="TextBox 43" id="43"/>
          <p:cNvSpPr txBox="true"/>
          <p:nvPr/>
        </p:nvSpPr>
        <p:spPr>
          <a:xfrm rot="0">
            <a:off x="130027" y="1519555"/>
            <a:ext cx="4036341" cy="2338705"/>
          </a:xfrm>
          <a:prstGeom prst="rect">
            <a:avLst/>
          </a:prstGeom>
        </p:spPr>
        <p:txBody>
          <a:bodyPr anchor="t" rtlCol="false" tIns="0" lIns="0" bIns="0" rIns="0">
            <a:spAutoFit/>
          </a:bodyPr>
          <a:lstStyle/>
          <a:p>
            <a:pPr algn="ctr" marL="431797" indent="-215899" lvl="1">
              <a:lnSpc>
                <a:spcPts val="2059"/>
              </a:lnSpc>
              <a:spcBef>
                <a:spcPct val="0"/>
              </a:spcBef>
              <a:buFont typeface="Arial"/>
              <a:buChar char="•"/>
            </a:pPr>
            <a:r>
              <a:rPr lang="en-US" sz="1999" spc="99">
                <a:solidFill>
                  <a:srgbClr val="000000"/>
                </a:solidFill>
                <a:latin typeface="Trebuchet MS Bold"/>
              </a:rPr>
              <a:t>Les méthodes de p</a:t>
            </a:r>
            <a:r>
              <a:rPr lang="en-US" sz="1999" spc="99">
                <a:solidFill>
                  <a:srgbClr val="000000"/>
                </a:solidFill>
                <a:latin typeface="Trebuchet MS Bold"/>
              </a:rPr>
              <a:t>ointage traditionnelles sont archaïques et ne reflètent pas la réalité du travail.</a:t>
            </a:r>
          </a:p>
          <a:p>
            <a:pPr algn="ctr" marL="431797" indent="-215899" lvl="1">
              <a:lnSpc>
                <a:spcPts val="2059"/>
              </a:lnSpc>
              <a:spcBef>
                <a:spcPct val="0"/>
              </a:spcBef>
              <a:buFont typeface="Arial"/>
              <a:buChar char="•"/>
            </a:pPr>
            <a:r>
              <a:rPr lang="en-US" sz="1999" spc="99">
                <a:solidFill>
                  <a:srgbClr val="000000"/>
                </a:solidFill>
                <a:latin typeface="Trebuchet MS Bold"/>
              </a:rPr>
              <a:t>Les employés et managers manquent d'outils pour optimiser leur productivité et leur gestion du temps.</a:t>
            </a:r>
          </a:p>
          <a:p>
            <a:pPr algn="ctr">
              <a:lnSpc>
                <a:spcPts val="2059"/>
              </a:lnSpc>
              <a:spcBef>
                <a:spcPct val="0"/>
              </a:spcBef>
            </a:pPr>
          </a:p>
        </p:txBody>
      </p:sp>
      <p:sp>
        <p:nvSpPr>
          <p:cNvPr name="TextBox 44" id="44"/>
          <p:cNvSpPr txBox="true"/>
          <p:nvPr/>
        </p:nvSpPr>
        <p:spPr>
          <a:xfrm rot="0">
            <a:off x="53827" y="4480770"/>
            <a:ext cx="4032037" cy="3881755"/>
          </a:xfrm>
          <a:prstGeom prst="rect">
            <a:avLst/>
          </a:prstGeom>
        </p:spPr>
        <p:txBody>
          <a:bodyPr anchor="t" rtlCol="false" tIns="0" lIns="0" bIns="0" rIns="0">
            <a:spAutoFit/>
          </a:bodyPr>
          <a:lstStyle/>
          <a:p>
            <a:pPr algn="ctr" marL="431799" indent="-215899" lvl="1">
              <a:lnSpc>
                <a:spcPts val="2059"/>
              </a:lnSpc>
              <a:spcBef>
                <a:spcPct val="0"/>
              </a:spcBef>
              <a:buFont typeface="Arial"/>
              <a:buChar char="•"/>
            </a:pPr>
            <a:r>
              <a:rPr lang="en-US" sz="1999" spc="99">
                <a:solidFill>
                  <a:srgbClr val="000000"/>
                </a:solidFill>
                <a:latin typeface="Trebuchet MS Bold"/>
              </a:rPr>
              <a:t>Time D</a:t>
            </a:r>
            <a:r>
              <a:rPr lang="en-US" sz="1999" spc="99">
                <a:solidFill>
                  <a:srgbClr val="000000"/>
                </a:solidFill>
                <a:latin typeface="Trebuchet MS Bold"/>
              </a:rPr>
              <a:t>octor : Offre un mode "confidentiel" qui masque les captures d'écran et l'activité du clavier.</a:t>
            </a:r>
          </a:p>
          <a:p>
            <a:pPr algn="ctr" marL="431799" indent="-215899" lvl="1">
              <a:lnSpc>
                <a:spcPts val="2059"/>
              </a:lnSpc>
              <a:spcBef>
                <a:spcPct val="0"/>
              </a:spcBef>
              <a:buFont typeface="Arial"/>
              <a:buChar char="•"/>
            </a:pPr>
            <a:r>
              <a:rPr lang="en-US" sz="1999" spc="99">
                <a:solidFill>
                  <a:srgbClr val="000000"/>
                </a:solidFill>
                <a:latin typeface="Trebuchet MS Bold"/>
              </a:rPr>
              <a:t>FocusMe : Permet de bloquer les sites web et les applications distrayants pendant des périodes définies.</a:t>
            </a:r>
          </a:p>
          <a:p>
            <a:pPr algn="ctr" marL="431799" indent="-215899" lvl="1">
              <a:lnSpc>
                <a:spcPts val="2059"/>
              </a:lnSpc>
              <a:spcBef>
                <a:spcPct val="0"/>
              </a:spcBef>
              <a:buFont typeface="Arial"/>
              <a:buChar char="•"/>
            </a:pPr>
            <a:r>
              <a:rPr lang="en-US" sz="1999" spc="99">
                <a:solidFill>
                  <a:srgbClr val="000000"/>
                </a:solidFill>
                <a:latin typeface="Trebuchet MS Bold"/>
              </a:rPr>
              <a:t>Freedom : Offre un mode "focus" qui bloque internet et les applications pendant des périodes définies.</a:t>
            </a:r>
          </a:p>
          <a:p>
            <a:pPr algn="ctr">
              <a:lnSpc>
                <a:spcPts val="2059"/>
              </a:lnSpc>
              <a:spcBef>
                <a:spcPct val="0"/>
              </a:spcBef>
            </a:pPr>
          </a:p>
        </p:txBody>
      </p:sp>
      <p:sp>
        <p:nvSpPr>
          <p:cNvPr name="TextBox 45" id="45"/>
          <p:cNvSpPr txBox="true"/>
          <p:nvPr/>
        </p:nvSpPr>
        <p:spPr>
          <a:xfrm rot="0">
            <a:off x="4282877" y="1383939"/>
            <a:ext cx="2831937" cy="2853055"/>
          </a:xfrm>
          <a:prstGeom prst="rect">
            <a:avLst/>
          </a:prstGeom>
        </p:spPr>
        <p:txBody>
          <a:bodyPr anchor="t" rtlCol="false" tIns="0" lIns="0" bIns="0" rIns="0">
            <a:spAutoFit/>
          </a:bodyPr>
          <a:lstStyle/>
          <a:p>
            <a:pPr algn="ctr" marL="431799" indent="-215899" lvl="1">
              <a:lnSpc>
                <a:spcPts val="2059"/>
              </a:lnSpc>
              <a:spcBef>
                <a:spcPct val="0"/>
              </a:spcBef>
              <a:buFont typeface="Arial"/>
              <a:buChar char="•"/>
            </a:pPr>
            <a:r>
              <a:rPr lang="en-US" sz="1999" spc="99">
                <a:solidFill>
                  <a:srgbClr val="000000"/>
                </a:solidFill>
                <a:latin typeface="Trebuchet MS Bold"/>
              </a:rPr>
              <a:t>Analys</a:t>
            </a:r>
            <a:r>
              <a:rPr lang="en-US" sz="1999" spc="99">
                <a:solidFill>
                  <a:srgbClr val="000000"/>
                </a:solidFill>
                <a:latin typeface="Trebuchet MS Bold"/>
              </a:rPr>
              <a:t>er l'activité PC afin d'optimiser la productivité.</a:t>
            </a:r>
          </a:p>
          <a:p>
            <a:pPr algn="ctr" marL="431799" indent="-215899" lvl="1">
              <a:lnSpc>
                <a:spcPts val="2059"/>
              </a:lnSpc>
              <a:spcBef>
                <a:spcPct val="0"/>
              </a:spcBef>
              <a:buFont typeface="Arial"/>
              <a:buChar char="•"/>
            </a:pPr>
            <a:r>
              <a:rPr lang="en-US" sz="1999" spc="99">
                <a:solidFill>
                  <a:srgbClr val="000000"/>
                </a:solidFill>
                <a:latin typeface="Trebuchet MS Bold"/>
              </a:rPr>
              <a:t>Fournir des données exploitables pour améliorer l'organisation du travail.</a:t>
            </a:r>
          </a:p>
          <a:p>
            <a:pPr algn="ctr">
              <a:lnSpc>
                <a:spcPts val="2059"/>
              </a:lnSpc>
              <a:spcBef>
                <a:spcPct val="0"/>
              </a:spcBef>
            </a:pPr>
          </a:p>
        </p:txBody>
      </p:sp>
      <p:sp>
        <p:nvSpPr>
          <p:cNvPr name="TextBox 46" id="46"/>
          <p:cNvSpPr txBox="true"/>
          <p:nvPr/>
        </p:nvSpPr>
        <p:spPr>
          <a:xfrm rot="0">
            <a:off x="4134134" y="4708437"/>
            <a:ext cx="3209280" cy="2595880"/>
          </a:xfrm>
          <a:prstGeom prst="rect">
            <a:avLst/>
          </a:prstGeom>
        </p:spPr>
        <p:txBody>
          <a:bodyPr anchor="t" rtlCol="false" tIns="0" lIns="0" bIns="0" rIns="0">
            <a:spAutoFit/>
          </a:bodyPr>
          <a:lstStyle/>
          <a:p>
            <a:pPr algn="ctr" marL="431797" indent="-215899" lvl="1">
              <a:lnSpc>
                <a:spcPts val="2059"/>
              </a:lnSpc>
              <a:buFont typeface="Arial"/>
              <a:buChar char="•"/>
            </a:pPr>
            <a:r>
              <a:rPr lang="en-US" sz="1999" spc="99">
                <a:solidFill>
                  <a:srgbClr val="000000"/>
                </a:solidFill>
                <a:latin typeface="Trebuchet MS Bold"/>
              </a:rPr>
              <a:t>Nombre d'utilisateurs actifs.</a:t>
            </a:r>
          </a:p>
          <a:p>
            <a:pPr algn="ctr" marL="431797" indent="-215899" lvl="1">
              <a:lnSpc>
                <a:spcPts val="2059"/>
              </a:lnSpc>
              <a:buFont typeface="Arial"/>
              <a:buChar char="•"/>
            </a:pPr>
            <a:r>
              <a:rPr lang="en-US" sz="1999" spc="99">
                <a:solidFill>
                  <a:srgbClr val="000000"/>
                </a:solidFill>
                <a:latin typeface="Trebuchet MS Bold"/>
              </a:rPr>
              <a:t>Taux de satisfaction client.</a:t>
            </a:r>
          </a:p>
          <a:p>
            <a:pPr algn="ctr" marL="431797" indent="-215899" lvl="1">
              <a:lnSpc>
                <a:spcPts val="2059"/>
              </a:lnSpc>
              <a:buFont typeface="Arial"/>
              <a:buChar char="•"/>
            </a:pPr>
            <a:r>
              <a:rPr lang="en-US" sz="1999" spc="99">
                <a:solidFill>
                  <a:srgbClr val="000000"/>
                </a:solidFill>
                <a:latin typeface="Trebuchet MS Bold"/>
              </a:rPr>
              <a:t>Augmentation de la productivité rapportée par les clients.</a:t>
            </a:r>
          </a:p>
          <a:p>
            <a:pPr algn="ctr">
              <a:lnSpc>
                <a:spcPts val="2059"/>
              </a:lnSpc>
            </a:pPr>
          </a:p>
          <a:p>
            <a:pPr algn="ctr">
              <a:lnSpc>
                <a:spcPts val="2059"/>
              </a:lnSpc>
              <a:spcBef>
                <a:spcPct val="0"/>
              </a:spcBef>
            </a:pPr>
          </a:p>
        </p:txBody>
      </p:sp>
      <p:sp>
        <p:nvSpPr>
          <p:cNvPr name="TextBox 47" id="47"/>
          <p:cNvSpPr txBox="true"/>
          <p:nvPr/>
        </p:nvSpPr>
        <p:spPr>
          <a:xfrm rot="0">
            <a:off x="7574918" y="1732788"/>
            <a:ext cx="2833004" cy="2250821"/>
          </a:xfrm>
          <a:prstGeom prst="rect">
            <a:avLst/>
          </a:prstGeom>
        </p:spPr>
        <p:txBody>
          <a:bodyPr anchor="t" rtlCol="false" tIns="0" lIns="0" bIns="0" rIns="0">
            <a:spAutoFit/>
          </a:bodyPr>
          <a:lstStyle/>
          <a:p>
            <a:pPr algn="ctr">
              <a:lnSpc>
                <a:spcPts val="1956"/>
              </a:lnSpc>
              <a:spcBef>
                <a:spcPct val="0"/>
              </a:spcBef>
            </a:pPr>
            <a:r>
              <a:rPr lang="en-US" sz="1899" spc="94">
                <a:solidFill>
                  <a:srgbClr val="000000"/>
                </a:solidFill>
                <a:latin typeface="Trebuchet MS Bold"/>
              </a:rPr>
              <a:t>OCat se différencie des solutions de supervision traditionnelles en étant à la fois un outil de gestion du temps et de suivi d'activité respectueux de la vie privée.</a:t>
            </a:r>
          </a:p>
        </p:txBody>
      </p:sp>
      <p:sp>
        <p:nvSpPr>
          <p:cNvPr name="TextBox 48" id="48"/>
          <p:cNvSpPr txBox="true"/>
          <p:nvPr/>
        </p:nvSpPr>
        <p:spPr>
          <a:xfrm rot="0">
            <a:off x="7457714" y="4645746"/>
            <a:ext cx="2991211" cy="3736721"/>
          </a:xfrm>
          <a:prstGeom prst="rect">
            <a:avLst/>
          </a:prstGeom>
        </p:spPr>
        <p:txBody>
          <a:bodyPr anchor="t" rtlCol="false" tIns="0" lIns="0" bIns="0" rIns="0">
            <a:spAutoFit/>
          </a:bodyPr>
          <a:lstStyle/>
          <a:p>
            <a:pPr algn="ctr">
              <a:lnSpc>
                <a:spcPts val="1956"/>
              </a:lnSpc>
              <a:spcBef>
                <a:spcPct val="0"/>
              </a:spcBef>
            </a:pPr>
            <a:r>
              <a:rPr lang="en-US" sz="1899" spc="94">
                <a:solidFill>
                  <a:srgbClr val="000000"/>
                </a:solidFill>
                <a:latin typeface="Trebuchet MS Bold"/>
              </a:rPr>
              <a:t>outil simple et intuitif qui permet aux employés et aux managers de :</a:t>
            </a:r>
          </a:p>
          <a:p>
            <a:pPr algn="ctr" marL="410208" indent="-205104" lvl="1">
              <a:lnSpc>
                <a:spcPts val="1956"/>
              </a:lnSpc>
              <a:spcBef>
                <a:spcPct val="0"/>
              </a:spcBef>
              <a:buFont typeface="Arial"/>
              <a:buChar char="•"/>
            </a:pPr>
            <a:r>
              <a:rPr lang="en-US" sz="1899" spc="94">
                <a:solidFill>
                  <a:srgbClr val="000000"/>
                </a:solidFill>
                <a:latin typeface="Trebuchet MS Bold"/>
              </a:rPr>
              <a:t>Suivre leur temps et identifier les zones d'amélioration.</a:t>
            </a:r>
          </a:p>
          <a:p>
            <a:pPr algn="ctr" marL="410208" indent="-205104" lvl="1">
              <a:lnSpc>
                <a:spcPts val="1956"/>
              </a:lnSpc>
              <a:spcBef>
                <a:spcPct val="0"/>
              </a:spcBef>
              <a:buFont typeface="Arial"/>
              <a:buChar char="•"/>
            </a:pPr>
            <a:r>
              <a:rPr lang="en-US" sz="1899" spc="94">
                <a:solidFill>
                  <a:srgbClr val="000000"/>
                </a:solidFill>
                <a:latin typeface="Trebuchet MS Bold"/>
              </a:rPr>
              <a:t>Définir des objectifs et suivre leur progression.</a:t>
            </a:r>
          </a:p>
          <a:p>
            <a:pPr algn="ctr" marL="410208" indent="-205104" lvl="1">
              <a:lnSpc>
                <a:spcPts val="1956"/>
              </a:lnSpc>
              <a:spcBef>
                <a:spcPct val="0"/>
              </a:spcBef>
              <a:buFont typeface="Arial"/>
              <a:buChar char="•"/>
            </a:pPr>
            <a:r>
              <a:rPr lang="en-US" sz="1899" spc="94">
                <a:solidFill>
                  <a:srgbClr val="000000"/>
                </a:solidFill>
                <a:latin typeface="Trebuchet MS Bold"/>
              </a:rPr>
              <a:t>Obtenir des rapports et des analyses sur leur activité.</a:t>
            </a:r>
          </a:p>
          <a:p>
            <a:pPr algn="ctr">
              <a:lnSpc>
                <a:spcPts val="1956"/>
              </a:lnSpc>
              <a:spcBef>
                <a:spcPct val="0"/>
              </a:spcBef>
            </a:pPr>
          </a:p>
        </p:txBody>
      </p:sp>
      <p:sp>
        <p:nvSpPr>
          <p:cNvPr name="TextBox 49" id="49"/>
          <p:cNvSpPr txBox="true"/>
          <p:nvPr/>
        </p:nvSpPr>
        <p:spPr>
          <a:xfrm rot="0">
            <a:off x="10744200" y="1383939"/>
            <a:ext cx="3926407" cy="3367405"/>
          </a:xfrm>
          <a:prstGeom prst="rect">
            <a:avLst/>
          </a:prstGeom>
        </p:spPr>
        <p:txBody>
          <a:bodyPr anchor="t" rtlCol="false" tIns="0" lIns="0" bIns="0" rIns="0">
            <a:spAutoFit/>
          </a:bodyPr>
          <a:lstStyle/>
          <a:p>
            <a:pPr algn="ctr" marL="431799" indent="-215899" lvl="1">
              <a:lnSpc>
                <a:spcPts val="2059"/>
              </a:lnSpc>
              <a:spcBef>
                <a:spcPct val="0"/>
              </a:spcBef>
              <a:buFont typeface="Arial"/>
              <a:buChar char="•"/>
            </a:pPr>
            <a:r>
              <a:rPr lang="en-US" sz="1999" spc="99">
                <a:solidFill>
                  <a:srgbClr val="000000"/>
                </a:solidFill>
                <a:latin typeface="Trebuchet MS Bold"/>
              </a:rPr>
              <a:t>Équipe de dével</a:t>
            </a:r>
            <a:r>
              <a:rPr lang="en-US" sz="1999" spc="99">
                <a:solidFill>
                  <a:srgbClr val="000000"/>
                </a:solidFill>
                <a:latin typeface="Trebuchet MS Bold"/>
              </a:rPr>
              <a:t>oppement expérimentée en matière de suivi d'activité et de respect de la vie privée.</a:t>
            </a:r>
          </a:p>
          <a:p>
            <a:pPr algn="ctr" marL="431799" indent="-215899" lvl="1">
              <a:lnSpc>
                <a:spcPts val="2059"/>
              </a:lnSpc>
              <a:spcBef>
                <a:spcPct val="0"/>
              </a:spcBef>
              <a:buFont typeface="Arial"/>
              <a:buChar char="•"/>
            </a:pPr>
            <a:r>
              <a:rPr lang="en-US" sz="1999" spc="99">
                <a:solidFill>
                  <a:srgbClr val="000000"/>
                </a:solidFill>
                <a:latin typeface="Trebuchet MS Bold"/>
              </a:rPr>
              <a:t>Partenariats stratégiques avec des acteurs clés du secteur de la productivité.</a:t>
            </a:r>
          </a:p>
          <a:p>
            <a:pPr algn="ctr" marL="431799" indent="-215899" lvl="1">
              <a:lnSpc>
                <a:spcPts val="2059"/>
              </a:lnSpc>
              <a:spcBef>
                <a:spcPct val="0"/>
              </a:spcBef>
              <a:buFont typeface="Arial"/>
              <a:buChar char="•"/>
            </a:pPr>
            <a:r>
              <a:rPr lang="en-US" sz="1999" spc="99">
                <a:solidFill>
                  <a:srgbClr val="000000"/>
                </a:solidFill>
                <a:latin typeface="Trebuchet MS Bold"/>
              </a:rPr>
              <a:t>Algorithmes d'analyse d'activité performants et basés sur l'intelligence artificielle.</a:t>
            </a:r>
          </a:p>
          <a:p>
            <a:pPr algn="ctr">
              <a:lnSpc>
                <a:spcPts val="2059"/>
              </a:lnSpc>
              <a:spcBef>
                <a:spcPct val="0"/>
              </a:spcBef>
            </a:pPr>
          </a:p>
        </p:txBody>
      </p:sp>
      <p:sp>
        <p:nvSpPr>
          <p:cNvPr name="TextBox 50" id="50"/>
          <p:cNvSpPr txBox="true"/>
          <p:nvPr/>
        </p:nvSpPr>
        <p:spPr>
          <a:xfrm rot="0">
            <a:off x="10744347" y="5079902"/>
            <a:ext cx="4097857" cy="3367405"/>
          </a:xfrm>
          <a:prstGeom prst="rect">
            <a:avLst/>
          </a:prstGeom>
        </p:spPr>
        <p:txBody>
          <a:bodyPr anchor="t" rtlCol="false" tIns="0" lIns="0" bIns="0" rIns="0">
            <a:spAutoFit/>
          </a:bodyPr>
          <a:lstStyle/>
          <a:p>
            <a:pPr algn="ctr" marL="431797" indent="-215899" lvl="1">
              <a:lnSpc>
                <a:spcPts val="2059"/>
              </a:lnSpc>
              <a:spcBef>
                <a:spcPct val="0"/>
              </a:spcBef>
              <a:buFont typeface="Arial"/>
              <a:buChar char="•"/>
            </a:pPr>
            <a:r>
              <a:rPr lang="en-US" sz="1999" spc="99">
                <a:solidFill>
                  <a:srgbClr val="000000"/>
                </a:solidFill>
                <a:latin typeface="Trebuchet MS Bold"/>
              </a:rPr>
              <a:t>Marketing digital ciblé (réseaux s</a:t>
            </a:r>
            <a:r>
              <a:rPr lang="en-US" sz="1999" spc="99">
                <a:solidFill>
                  <a:srgbClr val="000000"/>
                </a:solidFill>
                <a:latin typeface="Trebuchet MS Bold"/>
              </a:rPr>
              <a:t>ociaux professionnels, publicités en ligne).</a:t>
            </a:r>
          </a:p>
          <a:p>
            <a:pPr algn="ctr" marL="431797" indent="-215899" lvl="1">
              <a:lnSpc>
                <a:spcPts val="2059"/>
              </a:lnSpc>
              <a:spcBef>
                <a:spcPct val="0"/>
              </a:spcBef>
              <a:buFont typeface="Arial"/>
              <a:buChar char="•"/>
            </a:pPr>
            <a:r>
              <a:rPr lang="en-US" sz="1999" spc="99">
                <a:solidFill>
                  <a:srgbClr val="000000"/>
                </a:solidFill>
                <a:latin typeface="Trebuchet MS Bold"/>
              </a:rPr>
              <a:t>Partenariats avec des organisations professionnelles et des consultants en management.</a:t>
            </a:r>
          </a:p>
          <a:p>
            <a:pPr algn="ctr" marL="431797" indent="-215899" lvl="1">
              <a:lnSpc>
                <a:spcPts val="2059"/>
              </a:lnSpc>
              <a:spcBef>
                <a:spcPct val="0"/>
              </a:spcBef>
              <a:buFont typeface="Arial"/>
              <a:buChar char="•"/>
            </a:pPr>
            <a:r>
              <a:rPr lang="en-US" sz="1999" spc="99">
                <a:solidFill>
                  <a:srgbClr val="000000"/>
                </a:solidFill>
                <a:latin typeface="Trebuchet MS Bold"/>
              </a:rPr>
              <a:t>Ventes directes via un site web et une équipe commerciale.</a:t>
            </a:r>
          </a:p>
          <a:p>
            <a:pPr algn="ctr">
              <a:lnSpc>
                <a:spcPts val="2059"/>
              </a:lnSpc>
              <a:spcBef>
                <a:spcPct val="0"/>
              </a:spcBef>
            </a:pPr>
          </a:p>
        </p:txBody>
      </p:sp>
      <p:sp>
        <p:nvSpPr>
          <p:cNvPr name="TextBox 51" id="51"/>
          <p:cNvSpPr txBox="true"/>
          <p:nvPr/>
        </p:nvSpPr>
        <p:spPr>
          <a:xfrm rot="0">
            <a:off x="130027" y="9143592"/>
            <a:ext cx="6817009" cy="1052830"/>
          </a:xfrm>
          <a:prstGeom prst="rect">
            <a:avLst/>
          </a:prstGeom>
        </p:spPr>
        <p:txBody>
          <a:bodyPr anchor="t" rtlCol="false" tIns="0" lIns="0" bIns="0" rIns="0">
            <a:spAutoFit/>
          </a:bodyPr>
          <a:lstStyle/>
          <a:p>
            <a:pPr algn="ctr" marL="431797" indent="-215899" lvl="1">
              <a:lnSpc>
                <a:spcPts val="2059"/>
              </a:lnSpc>
              <a:spcBef>
                <a:spcPct val="0"/>
              </a:spcBef>
              <a:buFont typeface="Arial"/>
              <a:buChar char="•"/>
            </a:pPr>
            <a:r>
              <a:rPr lang="en-US" sz="1999" spc="99">
                <a:solidFill>
                  <a:srgbClr val="000000"/>
                </a:solidFill>
                <a:latin typeface="Trebuchet MS Bold"/>
              </a:rPr>
              <a:t>Dével</a:t>
            </a:r>
            <a:r>
              <a:rPr lang="en-US" sz="1999" spc="99">
                <a:solidFill>
                  <a:srgbClr val="000000"/>
                </a:solidFill>
                <a:latin typeface="Trebuchet MS Bold"/>
              </a:rPr>
              <a:t>oppement et maintenance du logiciel.</a:t>
            </a:r>
          </a:p>
          <a:p>
            <a:pPr algn="ctr" marL="431797" indent="-215899" lvl="1">
              <a:lnSpc>
                <a:spcPts val="2059"/>
              </a:lnSpc>
              <a:spcBef>
                <a:spcPct val="0"/>
              </a:spcBef>
              <a:buFont typeface="Arial"/>
              <a:buChar char="•"/>
            </a:pPr>
            <a:r>
              <a:rPr lang="en-US" sz="1999" spc="99">
                <a:solidFill>
                  <a:srgbClr val="000000"/>
                </a:solidFill>
                <a:latin typeface="Trebuchet MS Bold"/>
              </a:rPr>
              <a:t>Marketing et acquisition de clients.</a:t>
            </a:r>
          </a:p>
          <a:p>
            <a:pPr algn="ctr" marL="431797" indent="-215899" lvl="1">
              <a:lnSpc>
                <a:spcPts val="2059"/>
              </a:lnSpc>
              <a:spcBef>
                <a:spcPct val="0"/>
              </a:spcBef>
              <a:buFont typeface="Arial"/>
              <a:buChar char="•"/>
            </a:pPr>
            <a:r>
              <a:rPr lang="en-US" sz="1999" spc="99">
                <a:solidFill>
                  <a:srgbClr val="000000"/>
                </a:solidFill>
                <a:latin typeface="Trebuchet MS Bold"/>
              </a:rPr>
              <a:t>Service client et support technique</a:t>
            </a:r>
          </a:p>
          <a:p>
            <a:pPr algn="ctr">
              <a:lnSpc>
                <a:spcPts val="2059"/>
              </a:lnSpc>
              <a:spcBef>
                <a:spcPct val="0"/>
              </a:spcBef>
            </a:pPr>
          </a:p>
        </p:txBody>
      </p:sp>
      <p:sp>
        <p:nvSpPr>
          <p:cNvPr name="TextBox 52" id="52"/>
          <p:cNvSpPr txBox="true"/>
          <p:nvPr/>
        </p:nvSpPr>
        <p:spPr>
          <a:xfrm rot="0">
            <a:off x="15023326" y="1426766"/>
            <a:ext cx="3041074" cy="4138930"/>
          </a:xfrm>
          <a:prstGeom prst="rect">
            <a:avLst/>
          </a:prstGeom>
        </p:spPr>
        <p:txBody>
          <a:bodyPr anchor="t" rtlCol="false" tIns="0" lIns="0" bIns="0" rIns="0">
            <a:spAutoFit/>
          </a:bodyPr>
          <a:lstStyle/>
          <a:p>
            <a:pPr algn="ctr" marL="431799" indent="-215899" lvl="1">
              <a:lnSpc>
                <a:spcPts val="2059"/>
              </a:lnSpc>
              <a:spcBef>
                <a:spcPct val="0"/>
              </a:spcBef>
              <a:buFont typeface="Arial"/>
              <a:buChar char="•"/>
            </a:pPr>
            <a:r>
              <a:rPr lang="en-US" sz="1999" spc="99">
                <a:solidFill>
                  <a:srgbClr val="000000"/>
                </a:solidFill>
                <a:latin typeface="Trebuchet MS Bold"/>
              </a:rPr>
              <a:t>Petites et m</a:t>
            </a:r>
            <a:r>
              <a:rPr lang="en-US" sz="1999" spc="99">
                <a:solidFill>
                  <a:srgbClr val="000000"/>
                </a:solidFill>
                <a:latin typeface="Trebuchet MS Bold"/>
              </a:rPr>
              <a:t>oyennes entreprises (PME) cherchant à améliorer la productivité de leurs équipes.</a:t>
            </a:r>
          </a:p>
          <a:p>
            <a:pPr algn="ctr" marL="431799" indent="-215899" lvl="1">
              <a:lnSpc>
                <a:spcPts val="2059"/>
              </a:lnSpc>
              <a:spcBef>
                <a:spcPct val="0"/>
              </a:spcBef>
              <a:buFont typeface="Arial"/>
              <a:buChar char="•"/>
            </a:pPr>
            <a:r>
              <a:rPr lang="en-US" sz="1999" spc="99">
                <a:solidFill>
                  <a:srgbClr val="000000"/>
                </a:solidFill>
                <a:latin typeface="Trebuchet MS Bold"/>
              </a:rPr>
              <a:t>Managers et employés souhaitant optimiser leur gestion du temps.</a:t>
            </a:r>
          </a:p>
          <a:p>
            <a:pPr algn="ctr" marL="431799" indent="-215899" lvl="1">
              <a:lnSpc>
                <a:spcPts val="2059"/>
              </a:lnSpc>
              <a:spcBef>
                <a:spcPct val="0"/>
              </a:spcBef>
              <a:buFont typeface="Arial"/>
              <a:buChar char="•"/>
            </a:pPr>
            <a:r>
              <a:rPr lang="en-US" sz="1999" spc="99">
                <a:solidFill>
                  <a:srgbClr val="000000"/>
                </a:solidFill>
                <a:latin typeface="Trebuchet MS Bold"/>
              </a:rPr>
              <a:t>Entreprises soucieuses du bien-être de leurs collaborateurs.</a:t>
            </a:r>
          </a:p>
        </p:txBody>
      </p:sp>
      <p:sp>
        <p:nvSpPr>
          <p:cNvPr name="TextBox 53" id="53"/>
          <p:cNvSpPr txBox="true"/>
          <p:nvPr/>
        </p:nvSpPr>
        <p:spPr>
          <a:xfrm rot="0">
            <a:off x="15046741" y="6101310"/>
            <a:ext cx="2718325" cy="1567180"/>
          </a:xfrm>
          <a:prstGeom prst="rect">
            <a:avLst/>
          </a:prstGeom>
        </p:spPr>
        <p:txBody>
          <a:bodyPr anchor="t" rtlCol="false" tIns="0" lIns="0" bIns="0" rIns="0">
            <a:spAutoFit/>
          </a:bodyPr>
          <a:lstStyle/>
          <a:p>
            <a:pPr algn="ctr" marL="431797" indent="-215899" lvl="1">
              <a:lnSpc>
                <a:spcPts val="2059"/>
              </a:lnSpc>
              <a:buFont typeface="Arial"/>
              <a:buChar char="•"/>
            </a:pPr>
            <a:r>
              <a:rPr lang="en-US" sz="1999" spc="99">
                <a:solidFill>
                  <a:srgbClr val="000000"/>
                </a:solidFill>
                <a:latin typeface="Trebuchet MS Bold"/>
              </a:rPr>
              <a:t>Entreprise qui propose du télétravail</a:t>
            </a:r>
          </a:p>
          <a:p>
            <a:pPr algn="ctr" marL="431797" indent="-215899" lvl="1">
              <a:lnSpc>
                <a:spcPts val="2059"/>
              </a:lnSpc>
              <a:buFont typeface="Arial"/>
              <a:buChar char="•"/>
            </a:pPr>
            <a:r>
              <a:rPr lang="en-US" sz="1999" spc="99">
                <a:solidFill>
                  <a:srgbClr val="000000"/>
                </a:solidFill>
                <a:latin typeface="Trebuchet MS Bold"/>
              </a:rPr>
              <a:t>Une entreprise international</a:t>
            </a:r>
          </a:p>
          <a:p>
            <a:pPr algn="ctr">
              <a:lnSpc>
                <a:spcPts val="205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62039" y="0"/>
          <a:ext cx="15556490" cy="10287000"/>
        </p:xfrm>
        <a:graphic>
          <a:graphicData uri="http://schemas.openxmlformats.org/drawingml/2006/table">
            <a:tbl>
              <a:tblPr/>
              <a:tblGrid>
                <a:gridCol w="2004849"/>
                <a:gridCol w="3639511"/>
                <a:gridCol w="3291591"/>
                <a:gridCol w="3046381"/>
                <a:gridCol w="3574158"/>
              </a:tblGrid>
              <a:tr h="2021755">
                <a:tc>
                  <a:txBody>
                    <a:bodyPr anchor="t" rtlCol="false"/>
                    <a:lstStyle/>
                    <a:p>
                      <a:pPr algn="ctr">
                        <a:lnSpc>
                          <a:spcPts val="3057"/>
                        </a:lnSpc>
                        <a:defRPr/>
                      </a:pP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ctr">
                        <a:lnSpc>
                          <a:spcPts val="3359"/>
                        </a:lnSpc>
                        <a:defRPr/>
                      </a:pPr>
                      <a:r>
                        <a:rPr lang="en-US" sz="2400">
                          <a:solidFill>
                            <a:srgbClr val="FFFFFF"/>
                          </a:solidFill>
                          <a:latin typeface="Trebuchet MS Bold"/>
                        </a:rPr>
                        <a:t>Etape 1</a:t>
                      </a:r>
                      <a:endParaRPr lang="en-US" sz="1100"/>
                    </a:p>
                    <a:p>
                      <a:pPr algn="ctr">
                        <a:lnSpc>
                          <a:spcPts val="3359"/>
                        </a:lnSpc>
                      </a:pPr>
                      <a:r>
                        <a:rPr lang="en-US" sz="2400">
                          <a:solidFill>
                            <a:srgbClr val="FFFFFF"/>
                          </a:solidFill>
                          <a:latin typeface="Trebuchet MS Bold"/>
                        </a:rPr>
                        <a:t>Accès au portail de l’entreprise</a:t>
                      </a:r>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001C84"/>
                    </a:solidFill>
                  </a:tcPr>
                </a:tc>
                <a:tc>
                  <a:txBody>
                    <a:bodyPr anchor="t" rtlCol="false"/>
                    <a:lstStyle/>
                    <a:p>
                      <a:pPr algn="ctr">
                        <a:lnSpc>
                          <a:spcPts val="3359"/>
                        </a:lnSpc>
                        <a:defRPr/>
                      </a:pPr>
                      <a:r>
                        <a:rPr lang="en-US" sz="2400">
                          <a:solidFill>
                            <a:srgbClr val="FFFFFF"/>
                          </a:solidFill>
                          <a:latin typeface="Trebuchet MS Bold"/>
                        </a:rPr>
                        <a:t>Etape 2</a:t>
                      </a:r>
                      <a:endParaRPr lang="en-US" sz="1100"/>
                    </a:p>
                    <a:p>
                      <a:pPr algn="ctr">
                        <a:lnSpc>
                          <a:spcPts val="3359"/>
                        </a:lnSpc>
                      </a:pPr>
                      <a:r>
                        <a:rPr lang="en-US" sz="2400">
                          <a:solidFill>
                            <a:srgbClr val="FFFFFF"/>
                          </a:solidFill>
                          <a:latin typeface="Trebuchet MS Bold"/>
                        </a:rPr>
                        <a:t>Ajustement horaire </a:t>
                      </a:r>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001C84"/>
                    </a:solidFill>
                  </a:tcPr>
                </a:tc>
                <a:tc>
                  <a:txBody>
                    <a:bodyPr anchor="t" rtlCol="false"/>
                    <a:lstStyle/>
                    <a:p>
                      <a:pPr algn="ctr">
                        <a:lnSpc>
                          <a:spcPts val="3359"/>
                        </a:lnSpc>
                        <a:defRPr/>
                      </a:pPr>
                      <a:r>
                        <a:rPr lang="en-US" sz="2400">
                          <a:solidFill>
                            <a:srgbClr val="FFFFFF"/>
                          </a:solidFill>
                          <a:latin typeface="Trebuchet MS Bold"/>
                        </a:rPr>
                        <a:t>Etape 3: </a:t>
                      </a:r>
                      <a:endParaRPr lang="en-US" sz="1100"/>
                    </a:p>
                    <a:p>
                      <a:pPr algn="ctr">
                        <a:lnSpc>
                          <a:spcPts val="3359"/>
                        </a:lnSpc>
                      </a:pPr>
                      <a:r>
                        <a:rPr lang="en-US" sz="2400">
                          <a:solidFill>
                            <a:srgbClr val="FFFFFF"/>
                          </a:solidFill>
                          <a:latin typeface="Trebuchet MS Bold"/>
                        </a:rPr>
                        <a:t>Réalisation de ses tâches</a:t>
                      </a:r>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001C84"/>
                    </a:solidFill>
                  </a:tcPr>
                </a:tc>
                <a:tc>
                  <a:txBody>
                    <a:bodyPr anchor="t" rtlCol="false"/>
                    <a:lstStyle/>
                    <a:p>
                      <a:pPr algn="ctr">
                        <a:lnSpc>
                          <a:spcPts val="3359"/>
                        </a:lnSpc>
                        <a:defRPr/>
                      </a:pPr>
                      <a:r>
                        <a:rPr lang="en-US" sz="2400">
                          <a:solidFill>
                            <a:srgbClr val="FFFFFF"/>
                          </a:solidFill>
                          <a:latin typeface="Trebuchet MS Bold"/>
                        </a:rPr>
                        <a:t>Etape 4: </a:t>
                      </a:r>
                      <a:endParaRPr lang="en-US" sz="1100"/>
                    </a:p>
                    <a:p>
                      <a:pPr algn="ctr">
                        <a:lnSpc>
                          <a:spcPts val="3359"/>
                        </a:lnSpc>
                      </a:pPr>
                      <a:r>
                        <a:rPr lang="en-US" sz="2400">
                          <a:solidFill>
                            <a:srgbClr val="FFFFFF"/>
                          </a:solidFill>
                          <a:latin typeface="Trebuchet MS Bold"/>
                        </a:rPr>
                        <a:t>Reception du rapport temps/tâches </a:t>
                      </a:r>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001C84"/>
                    </a:solidFill>
                  </a:tcPr>
                </a:tc>
              </a:tr>
              <a:tr h="2497931">
                <a:tc>
                  <a:txBody>
                    <a:bodyPr anchor="t" rtlCol="false"/>
                    <a:lstStyle/>
                    <a:p>
                      <a:pPr algn="ctr">
                        <a:lnSpc>
                          <a:spcPts val="3359"/>
                        </a:lnSpc>
                        <a:defRPr/>
                      </a:pPr>
                      <a:r>
                        <a:rPr lang="en-US" sz="2400">
                          <a:solidFill>
                            <a:srgbClr val="FFFFFF"/>
                          </a:solidFill>
                          <a:latin typeface="Trebuchet MS Bold"/>
                        </a:rPr>
                        <a:t>Thinking</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35A1F4"/>
                    </a:solidFill>
                  </a:tcPr>
                </a:tc>
                <a:tc>
                  <a:txBody>
                    <a:bodyPr anchor="t" rtlCol="false"/>
                    <a:lstStyle/>
                    <a:p>
                      <a:pPr algn="ctr">
                        <a:lnSpc>
                          <a:spcPts val="2802"/>
                        </a:lnSpc>
                        <a:defRPr/>
                      </a:pPr>
                      <a:r>
                        <a:rPr lang="en-US" sz="2001">
                          <a:solidFill>
                            <a:srgbClr val="000000"/>
                          </a:solidFill>
                          <a:latin typeface="Trebuchet MS Bold"/>
                        </a:rPr>
                        <a:t>Je veux travailler. Je me connecte sur le portail de l’entreprise </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802"/>
                        </a:lnSpc>
                        <a:defRPr/>
                      </a:pPr>
                      <a:r>
                        <a:rPr lang="en-US" sz="2001">
                          <a:solidFill>
                            <a:srgbClr val="000000"/>
                          </a:solidFill>
                          <a:latin typeface="Trebuchet MS Bold"/>
                        </a:rPr>
                        <a:t>Je cherche la flexilité. Je modifie mes plages de travail en fonction de mes disponilités</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802"/>
                        </a:lnSpc>
                        <a:defRPr/>
                      </a:pPr>
                      <a:r>
                        <a:rPr lang="en-US" sz="2001">
                          <a:solidFill>
                            <a:srgbClr val="000000"/>
                          </a:solidFill>
                          <a:latin typeface="Trebuchet MS Bold"/>
                        </a:rPr>
                        <a:t>Je veux travailler sur ma task list de la journéee</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802"/>
                        </a:lnSpc>
                        <a:defRPr/>
                      </a:pPr>
                      <a:r>
                        <a:rPr lang="en-US" sz="2001">
                          <a:solidFill>
                            <a:srgbClr val="000000"/>
                          </a:solidFill>
                          <a:latin typeface="Trebuchet MS Bold"/>
                        </a:rPr>
                        <a:t>Je souhaite remplir ma sheet tasks list</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r>
              <a:tr h="1343800">
                <a:tc>
                  <a:txBody>
                    <a:bodyPr anchor="t" rtlCol="false"/>
                    <a:lstStyle/>
                    <a:p>
                      <a:pPr algn="ctr">
                        <a:lnSpc>
                          <a:spcPts val="3359"/>
                        </a:lnSpc>
                        <a:defRPr/>
                      </a:pPr>
                      <a:r>
                        <a:rPr lang="en-US" sz="2400">
                          <a:solidFill>
                            <a:srgbClr val="FFFFFF"/>
                          </a:solidFill>
                          <a:latin typeface="Trebuchet MS Bold"/>
                        </a:rPr>
                        <a:t>Feelings</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35A1F4"/>
                    </a:solidFill>
                  </a:tcPr>
                </a:tc>
                <a:tc>
                  <a:txBody>
                    <a:bodyPr anchor="t" rtlCol="false"/>
                    <a:lstStyle/>
                    <a:p>
                      <a:pPr algn="ctr">
                        <a:lnSpc>
                          <a:spcPts val="2242"/>
                        </a:lnSpc>
                        <a:defRPr/>
                      </a:pP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242"/>
                        </a:lnSpc>
                        <a:defRPr/>
                      </a:pP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242"/>
                        </a:lnSpc>
                        <a:defRPr/>
                      </a:pP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242"/>
                        </a:lnSpc>
                        <a:defRPr/>
                      </a:pP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r>
              <a:tr h="2223535">
                <a:tc>
                  <a:txBody>
                    <a:bodyPr anchor="t" rtlCol="false"/>
                    <a:lstStyle/>
                    <a:p>
                      <a:pPr algn="ctr">
                        <a:lnSpc>
                          <a:spcPts val="3359"/>
                        </a:lnSpc>
                        <a:defRPr/>
                      </a:pPr>
                      <a:r>
                        <a:rPr lang="en-US" sz="2400">
                          <a:solidFill>
                            <a:srgbClr val="FFFFFF"/>
                          </a:solidFill>
                          <a:latin typeface="Trebuchet MS Bold"/>
                        </a:rPr>
                        <a:t>Doing</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35A1F4"/>
                    </a:solidFill>
                  </a:tcPr>
                </a:tc>
                <a:tc>
                  <a:txBody>
                    <a:bodyPr anchor="t" rtlCol="false"/>
                    <a:lstStyle/>
                    <a:p>
                      <a:pPr algn="ctr">
                        <a:lnSpc>
                          <a:spcPts val="2802"/>
                        </a:lnSpc>
                        <a:defRPr/>
                      </a:pPr>
                      <a:r>
                        <a:rPr lang="en-US" sz="2001">
                          <a:solidFill>
                            <a:srgbClr val="000000"/>
                          </a:solidFill>
                          <a:latin typeface="Trebuchet MS Bold"/>
                        </a:rPr>
                        <a:t>&gt; Affichage clair des champs de saisi et du bouton de connexcion </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802"/>
                        </a:lnSpc>
                        <a:defRPr/>
                      </a:pPr>
                      <a:r>
                        <a:rPr lang="en-US" sz="2001">
                          <a:solidFill>
                            <a:srgbClr val="000000"/>
                          </a:solidFill>
                          <a:latin typeface="Trebuchet MS Bold"/>
                        </a:rPr>
                        <a:t>&gt; Affichage clair de l’icone “Calendrier” pour ajuster ses horaires par rapport à sa disponibilité</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802"/>
                        </a:lnSpc>
                        <a:defRPr/>
                      </a:pPr>
                      <a:r>
                        <a:rPr lang="en-US" sz="2001">
                          <a:solidFill>
                            <a:srgbClr val="000000"/>
                          </a:solidFill>
                          <a:latin typeface="Trebuchet MS Bold"/>
                        </a:rPr>
                        <a:t>Enregistrer grâce  à une IA intgérée au logiciel toutes les actions de l’utilisateur</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802"/>
                        </a:lnSpc>
                        <a:defRPr/>
                      </a:pPr>
                      <a:r>
                        <a:rPr lang="en-US" sz="2001">
                          <a:solidFill>
                            <a:srgbClr val="000000"/>
                          </a:solidFill>
                          <a:latin typeface="Trebuchet MS Bold"/>
                        </a:rPr>
                        <a:t>&gt; Reception du rapport clair et compréhensible</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r>
              <a:tr h="2199979">
                <a:tc>
                  <a:txBody>
                    <a:bodyPr anchor="t" rtlCol="false"/>
                    <a:lstStyle/>
                    <a:p>
                      <a:pPr algn="ctr">
                        <a:lnSpc>
                          <a:spcPts val="3359"/>
                        </a:lnSpc>
                        <a:defRPr/>
                      </a:pPr>
                      <a:r>
                        <a:rPr lang="en-US" sz="2400">
                          <a:solidFill>
                            <a:srgbClr val="FFFFFF"/>
                          </a:solidFill>
                          <a:latin typeface="Trebuchet MS Bold"/>
                        </a:rPr>
                        <a:t>Fear</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35A1F4"/>
                    </a:solidFill>
                  </a:tcPr>
                </a:tc>
                <a:tc>
                  <a:txBody>
                    <a:bodyPr anchor="t" rtlCol="false"/>
                    <a:lstStyle/>
                    <a:p>
                      <a:pPr algn="ctr">
                        <a:lnSpc>
                          <a:spcPts val="2242"/>
                        </a:lnSpc>
                        <a:defRPr/>
                      </a:pP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802"/>
                        </a:lnSpc>
                        <a:defRPr/>
                      </a:pPr>
                      <a:r>
                        <a:rPr lang="en-US" sz="2001">
                          <a:solidFill>
                            <a:srgbClr val="000000"/>
                          </a:solidFill>
                          <a:latin typeface="Trebuchet MS Bold"/>
                        </a:rPr>
                        <a:t>&gt; Peur que mon ajustement horaire ne soit pas pris en compte par la plateforme</a:t>
                      </a:r>
                      <a:endParaRPr lang="en-US" sz="1100"/>
                    </a:p>
                    <a:p>
                      <a:pPr algn="ctr">
                        <a:lnSpc>
                          <a:spcPts val="2802"/>
                        </a:lnSpc>
                      </a:pPr>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802"/>
                        </a:lnSpc>
                        <a:defRPr/>
                      </a:pPr>
                      <a:r>
                        <a:rPr lang="en-US" sz="2001">
                          <a:solidFill>
                            <a:srgbClr val="000000"/>
                          </a:solidFill>
                          <a:latin typeface="DM Sans Bold"/>
                        </a:rPr>
                        <a:t>&gt; Peur d’être surveillé pendant mon temps de travail</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c>
                  <a:txBody>
                    <a:bodyPr anchor="t" rtlCol="false"/>
                    <a:lstStyle/>
                    <a:p>
                      <a:pPr algn="ctr">
                        <a:lnSpc>
                          <a:spcPts val="2802"/>
                        </a:lnSpc>
                        <a:defRPr/>
                      </a:pPr>
                      <a:r>
                        <a:rPr lang="en-US" sz="2001">
                          <a:solidFill>
                            <a:srgbClr val="000000"/>
                          </a:solidFill>
                          <a:latin typeface="Trebuchet MS Bold"/>
                        </a:rPr>
                        <a:t>&gt; Peur que le rapport ne reflète pas de façon fiable mes heures de travail et les tâches réalisées</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BFE4FF"/>
                    </a:solidFill>
                  </a:tcPr>
                </a:tc>
              </a:tr>
            </a:tbl>
          </a:graphicData>
        </a:graphic>
      </p:graphicFrame>
      <p:graphicFrame>
        <p:nvGraphicFramePr>
          <p:cNvPr name="Table 3" id="3"/>
          <p:cNvGraphicFramePr>
            <a:graphicFrameLocks noGrp="true"/>
          </p:cNvGraphicFramePr>
          <p:nvPr/>
        </p:nvGraphicFramePr>
        <p:xfrm>
          <a:off x="15394451" y="0"/>
          <a:ext cx="2893549" cy="10287000"/>
        </p:xfrm>
        <a:graphic>
          <a:graphicData uri="http://schemas.openxmlformats.org/drawingml/2006/table">
            <a:tbl>
              <a:tblPr/>
              <a:tblGrid>
                <a:gridCol w="2893549"/>
              </a:tblGrid>
              <a:tr h="2021755">
                <a:tc>
                  <a:txBody>
                    <a:bodyPr anchor="t" rtlCol="false"/>
                    <a:lstStyle/>
                    <a:p>
                      <a:pPr algn="ctr" marL="0" indent="0" lvl="0">
                        <a:lnSpc>
                          <a:spcPts val="3359"/>
                        </a:lnSpc>
                        <a:spcBef>
                          <a:spcPct val="0"/>
                        </a:spcBef>
                        <a:defRPr/>
                      </a:pPr>
                      <a:r>
                        <a:rPr lang="en-US" sz="2400" strike="noStrike" u="none">
                          <a:solidFill>
                            <a:srgbClr val="FFFFFF"/>
                          </a:solidFill>
                          <a:latin typeface="Trebuchet MS Bold"/>
                        </a:rPr>
                        <a:t>Etape 5</a:t>
                      </a:r>
                      <a:endParaRPr lang="en-US" sz="1100"/>
                    </a:p>
                    <a:p>
                      <a:pPr algn="ctr" marL="0" indent="0" lvl="0">
                        <a:lnSpc>
                          <a:spcPts val="3359"/>
                        </a:lnSpc>
                        <a:spcBef>
                          <a:spcPct val="0"/>
                        </a:spcBef>
                      </a:pPr>
                      <a:r>
                        <a:rPr lang="en-US" sz="2400" strike="noStrike" u="none">
                          <a:solidFill>
                            <a:srgbClr val="FFFFFF"/>
                          </a:solidFill>
                          <a:latin typeface="Trebuchet MS Bold"/>
                        </a:rPr>
                        <a:t>Modification, validation et envoi</a:t>
                      </a:r>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001C84"/>
                    </a:solidFill>
                  </a:tcPr>
                </a:tc>
              </a:tr>
              <a:tr h="2497931">
                <a:tc>
                  <a:txBody>
                    <a:bodyPr anchor="t" rtlCol="false"/>
                    <a:lstStyle/>
                    <a:p>
                      <a:pPr algn="ctr" marL="0" indent="0" lvl="0">
                        <a:lnSpc>
                          <a:spcPts val="3359"/>
                        </a:lnSpc>
                        <a:spcBef>
                          <a:spcPct val="0"/>
                        </a:spcBef>
                        <a:defRPr/>
                      </a:pPr>
                      <a:r>
                        <a:rPr lang="en-US" sz="2400" strike="noStrike" u="none">
                          <a:solidFill>
                            <a:srgbClr val="FFFFFF"/>
                          </a:solidFill>
                          <a:latin typeface="Trebuchet MS Bold"/>
                        </a:rPr>
                        <a:t>Je veux envoyer ma sheet tasks list à mon N+1 </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001C84"/>
                    </a:solidFill>
                  </a:tcPr>
                </a:tc>
              </a:tr>
              <a:tr h="1343800">
                <a:tc>
                  <a:txBody>
                    <a:bodyPr anchor="t" rtlCol="false"/>
                    <a:lstStyle/>
                    <a:p>
                      <a:pPr algn="ctr" marL="0" indent="0" lvl="0">
                        <a:lnSpc>
                          <a:spcPts val="3359"/>
                        </a:lnSpc>
                        <a:spcBef>
                          <a:spcPct val="0"/>
                        </a:spcBef>
                        <a:defRPr/>
                      </a:pP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001C84"/>
                    </a:solidFill>
                  </a:tcPr>
                </a:tc>
              </a:tr>
              <a:tr h="2223535">
                <a:tc>
                  <a:txBody>
                    <a:bodyPr anchor="t" rtlCol="false"/>
                    <a:lstStyle/>
                    <a:p>
                      <a:pPr algn="ctr" marL="0" indent="0" lvl="0">
                        <a:lnSpc>
                          <a:spcPts val="3359"/>
                        </a:lnSpc>
                        <a:spcBef>
                          <a:spcPct val="0"/>
                        </a:spcBef>
                        <a:defRPr/>
                      </a:pPr>
                      <a:r>
                        <a:rPr lang="en-US" sz="2400" strike="noStrike" u="none">
                          <a:solidFill>
                            <a:srgbClr val="FFFFFF"/>
                          </a:solidFill>
                          <a:latin typeface="Trebuchet MS Bold"/>
                        </a:rPr>
                        <a:t>Validation du rapport reçu par le logiciel</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001C84"/>
                    </a:solidFill>
                  </a:tcPr>
                </a:tc>
              </a:tr>
              <a:tr h="2199979">
                <a:tc>
                  <a:txBody>
                    <a:bodyPr anchor="t" rtlCol="false"/>
                    <a:lstStyle/>
                    <a:p>
                      <a:pPr algn="ctr" marL="0" indent="0" lvl="0">
                        <a:lnSpc>
                          <a:spcPts val="3359"/>
                        </a:lnSpc>
                        <a:spcBef>
                          <a:spcPct val="0"/>
                        </a:spcBef>
                        <a:defRPr/>
                      </a:pPr>
                      <a:r>
                        <a:rPr lang="en-US" sz="2400" strike="noStrike" u="none">
                          <a:solidFill>
                            <a:srgbClr val="FFFFFF"/>
                          </a:solidFill>
                          <a:latin typeface="Trebuchet MS Bold"/>
                        </a:rPr>
                        <a:t>---</a:t>
                      </a:r>
                      <a:endParaRPr lang="en-US" sz="1100"/>
                    </a:p>
                  </a:txBody>
                  <a:tcPr marL="34668" marR="34668" marT="34668" marB="34668"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solidFill>
                      <a:srgbClr val="001C84"/>
                    </a:solidFill>
                  </a:tcPr>
                </a:tc>
              </a:tr>
            </a:tbl>
          </a:graphicData>
        </a:graphic>
      </p:graphicFrame>
      <p:sp>
        <p:nvSpPr>
          <p:cNvPr name="Freeform 4" id="4"/>
          <p:cNvSpPr/>
          <p:nvPr/>
        </p:nvSpPr>
        <p:spPr>
          <a:xfrm flipH="false" flipV="false" rot="0">
            <a:off x="12996766" y="4645591"/>
            <a:ext cx="1052969" cy="1052969"/>
          </a:xfrm>
          <a:custGeom>
            <a:avLst/>
            <a:gdLst/>
            <a:ahLst/>
            <a:cxnLst/>
            <a:rect r="r" b="b" t="t" l="l"/>
            <a:pathLst>
              <a:path h="1052969" w="1052969">
                <a:moveTo>
                  <a:pt x="0" y="0"/>
                </a:moveTo>
                <a:lnTo>
                  <a:pt x="1052969" y="0"/>
                </a:lnTo>
                <a:lnTo>
                  <a:pt x="1052969" y="1052968"/>
                </a:lnTo>
                <a:lnTo>
                  <a:pt x="0" y="10529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6201347" y="4645591"/>
            <a:ext cx="1052969" cy="1052969"/>
          </a:xfrm>
          <a:custGeom>
            <a:avLst/>
            <a:gdLst/>
            <a:ahLst/>
            <a:cxnLst/>
            <a:rect r="r" b="b" t="t" l="l"/>
            <a:pathLst>
              <a:path h="1052969" w="1052969">
                <a:moveTo>
                  <a:pt x="0" y="0"/>
                </a:moveTo>
                <a:lnTo>
                  <a:pt x="1052969" y="0"/>
                </a:lnTo>
                <a:lnTo>
                  <a:pt x="1052969" y="1052968"/>
                </a:lnTo>
                <a:lnTo>
                  <a:pt x="0" y="10529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6404769" y="4582217"/>
            <a:ext cx="1211438" cy="1211438"/>
          </a:xfrm>
          <a:custGeom>
            <a:avLst/>
            <a:gdLst/>
            <a:ahLst/>
            <a:cxnLst/>
            <a:rect r="r" b="b" t="t" l="l"/>
            <a:pathLst>
              <a:path h="1211438" w="1211438">
                <a:moveTo>
                  <a:pt x="0" y="0"/>
                </a:moveTo>
                <a:lnTo>
                  <a:pt x="1211437" y="0"/>
                </a:lnTo>
                <a:lnTo>
                  <a:pt x="1211437" y="1211438"/>
                </a:lnTo>
                <a:lnTo>
                  <a:pt x="0" y="12114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3135776" y="4582217"/>
            <a:ext cx="1116342" cy="1116342"/>
          </a:xfrm>
          <a:custGeom>
            <a:avLst/>
            <a:gdLst/>
            <a:ahLst/>
            <a:cxnLst/>
            <a:rect r="r" b="b" t="t" l="l"/>
            <a:pathLst>
              <a:path h="1116342" w="1116342">
                <a:moveTo>
                  <a:pt x="0" y="0"/>
                </a:moveTo>
                <a:lnTo>
                  <a:pt x="1116343" y="0"/>
                </a:lnTo>
                <a:lnTo>
                  <a:pt x="1116343" y="1116342"/>
                </a:lnTo>
                <a:lnTo>
                  <a:pt x="0" y="111634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9768856" y="4613904"/>
            <a:ext cx="1116342" cy="1116342"/>
          </a:xfrm>
          <a:custGeom>
            <a:avLst/>
            <a:gdLst/>
            <a:ahLst/>
            <a:cxnLst/>
            <a:rect r="r" b="b" t="t" l="l"/>
            <a:pathLst>
              <a:path h="1116342" w="1116342">
                <a:moveTo>
                  <a:pt x="0" y="0"/>
                </a:moveTo>
                <a:lnTo>
                  <a:pt x="1116343" y="0"/>
                </a:lnTo>
                <a:lnTo>
                  <a:pt x="1116343" y="1116342"/>
                </a:lnTo>
                <a:lnTo>
                  <a:pt x="0" y="111634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DAF_NcAbOwk</dc:identifier>
  <dcterms:modified xsi:type="dcterms:W3CDTF">2011-08-01T06:04:30Z</dcterms:modified>
  <cp:revision>1</cp:revision>
  <dc:title>Cream Green Light Simple Presentation</dc:title>
</cp:coreProperties>
</file>

<file path=docProps/thumbnail.jpeg>
</file>